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5"/>
  </p:notesMasterIdLst>
  <p:handoutMasterIdLst>
    <p:handoutMasterId r:id="rId106"/>
  </p:handoutMasterIdLst>
  <p:sldIdLst>
    <p:sldId id="256" r:id="rId2"/>
    <p:sldId id="295" r:id="rId3"/>
    <p:sldId id="296" r:id="rId4"/>
    <p:sldId id="297" r:id="rId5"/>
    <p:sldId id="2772" r:id="rId6"/>
    <p:sldId id="2773" r:id="rId7"/>
    <p:sldId id="2774" r:id="rId8"/>
    <p:sldId id="2775" r:id="rId9"/>
    <p:sldId id="2776" r:id="rId10"/>
    <p:sldId id="2777" r:id="rId11"/>
    <p:sldId id="2778" r:id="rId12"/>
    <p:sldId id="2779" r:id="rId13"/>
    <p:sldId id="305" r:id="rId14"/>
    <p:sldId id="2849" r:id="rId15"/>
    <p:sldId id="2850" r:id="rId16"/>
    <p:sldId id="2851" r:id="rId17"/>
    <p:sldId id="2852" r:id="rId18"/>
    <p:sldId id="2853" r:id="rId19"/>
    <p:sldId id="2854" r:id="rId20"/>
    <p:sldId id="2855" r:id="rId21"/>
    <p:sldId id="2856" r:id="rId22"/>
    <p:sldId id="2857" r:id="rId23"/>
    <p:sldId id="2858" r:id="rId24"/>
    <p:sldId id="1973" r:id="rId25"/>
    <p:sldId id="2822" r:id="rId26"/>
    <p:sldId id="2823" r:id="rId27"/>
    <p:sldId id="2824" r:id="rId28"/>
    <p:sldId id="2825" r:id="rId29"/>
    <p:sldId id="2826" r:id="rId30"/>
    <p:sldId id="2827" r:id="rId31"/>
    <p:sldId id="2828" r:id="rId32"/>
    <p:sldId id="2829" r:id="rId33"/>
    <p:sldId id="2830" r:id="rId34"/>
    <p:sldId id="2831" r:id="rId35"/>
    <p:sldId id="2832" r:id="rId36"/>
    <p:sldId id="2833" r:id="rId37"/>
    <p:sldId id="2834" r:id="rId38"/>
    <p:sldId id="2835" r:id="rId39"/>
    <p:sldId id="2836" r:id="rId40"/>
    <p:sldId id="2837" r:id="rId41"/>
    <p:sldId id="2838" r:id="rId42"/>
    <p:sldId id="2839" r:id="rId43"/>
    <p:sldId id="2840" r:id="rId44"/>
    <p:sldId id="2841" r:id="rId45"/>
    <p:sldId id="2842" r:id="rId46"/>
    <p:sldId id="2843" r:id="rId47"/>
    <p:sldId id="2844" r:id="rId48"/>
    <p:sldId id="2845" r:id="rId49"/>
    <p:sldId id="2846" r:id="rId50"/>
    <p:sldId id="2847" r:id="rId51"/>
    <p:sldId id="2848" r:id="rId52"/>
    <p:sldId id="2667" r:id="rId53"/>
    <p:sldId id="2780" r:id="rId54"/>
    <p:sldId id="2781" r:id="rId55"/>
    <p:sldId id="2782" r:id="rId56"/>
    <p:sldId id="2783" r:id="rId57"/>
    <p:sldId id="2784" r:id="rId58"/>
    <p:sldId id="2785" r:id="rId59"/>
    <p:sldId id="2786" r:id="rId60"/>
    <p:sldId id="2787" r:id="rId61"/>
    <p:sldId id="2788" r:id="rId62"/>
    <p:sldId id="2789" r:id="rId63"/>
    <p:sldId id="2790" r:id="rId64"/>
    <p:sldId id="2791" r:id="rId65"/>
    <p:sldId id="2792" r:id="rId66"/>
    <p:sldId id="2793" r:id="rId67"/>
    <p:sldId id="745" r:id="rId68"/>
    <p:sldId id="2794" r:id="rId69"/>
    <p:sldId id="2795" r:id="rId70"/>
    <p:sldId id="2796" r:id="rId71"/>
    <p:sldId id="2797" r:id="rId72"/>
    <p:sldId id="2798" r:id="rId73"/>
    <p:sldId id="2799" r:id="rId74"/>
    <p:sldId id="2800" r:id="rId75"/>
    <p:sldId id="2801" r:id="rId76"/>
    <p:sldId id="2802" r:id="rId77"/>
    <p:sldId id="2803" r:id="rId78"/>
    <p:sldId id="2804" r:id="rId79"/>
    <p:sldId id="2805" r:id="rId80"/>
    <p:sldId id="2806" r:id="rId81"/>
    <p:sldId id="2807" r:id="rId82"/>
    <p:sldId id="2808" r:id="rId83"/>
    <p:sldId id="2809" r:id="rId84"/>
    <p:sldId id="2810" r:id="rId85"/>
    <p:sldId id="2811" r:id="rId86"/>
    <p:sldId id="2812" r:id="rId87"/>
    <p:sldId id="2813" r:id="rId88"/>
    <p:sldId id="2814" r:id="rId89"/>
    <p:sldId id="2815" r:id="rId90"/>
    <p:sldId id="2816" r:id="rId91"/>
    <p:sldId id="2817" r:id="rId92"/>
    <p:sldId id="2818" r:id="rId93"/>
    <p:sldId id="2819" r:id="rId94"/>
    <p:sldId id="2820" r:id="rId95"/>
    <p:sldId id="2821" r:id="rId96"/>
    <p:sldId id="2219" r:id="rId97"/>
    <p:sldId id="2758" r:id="rId98"/>
    <p:sldId id="2759" r:id="rId99"/>
    <p:sldId id="2760" r:id="rId100"/>
    <p:sldId id="2086" r:id="rId101"/>
    <p:sldId id="2859" r:id="rId102"/>
    <p:sldId id="2860" r:id="rId103"/>
    <p:sldId id="2861" r:id="rId10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mes Bruiners" initials="JB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5DAA"/>
    <a:srgbClr val="DEE0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25" autoAdjust="0"/>
    <p:restoredTop sz="94629" autoAdjust="0"/>
  </p:normalViewPr>
  <p:slideViewPr>
    <p:cSldViewPr>
      <p:cViewPr varScale="1">
        <p:scale>
          <a:sx n="81" d="100"/>
          <a:sy n="81" d="100"/>
        </p:scale>
        <p:origin x="773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230"/>
    </p:cViewPr>
  </p:sorterViewPr>
  <p:notesViewPr>
    <p:cSldViewPr>
      <p:cViewPr varScale="1">
        <p:scale>
          <a:sx n="96" d="100"/>
          <a:sy n="96" d="100"/>
        </p:scale>
        <p:origin x="-3648" y="-10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commentAuthors" Target="commentAuthor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224D94-F62A-41EA-8576-46D5CA3C60CF}" type="doc">
      <dgm:prSet loTypeId="urn:microsoft.com/office/officeart/2005/8/layout/chevron1" loCatId="process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3439D026-9E7E-4383-BC74-EFC85FFDA252}">
      <dgm:prSet phldrT="[Text]"/>
      <dgm:spPr/>
      <dgm:t>
        <a:bodyPr/>
        <a:lstStyle/>
        <a:p>
          <a:r>
            <a:rPr lang="en-US" b="1" dirty="0" smtClean="0"/>
            <a:t>To be Completed</a:t>
          </a:r>
          <a:endParaRPr lang="en-US" dirty="0"/>
        </a:p>
      </dgm:t>
    </dgm:pt>
    <dgm:pt modelId="{495DACF4-E2C8-4045-BC21-5C495A7D8735}" type="parTrans" cxnId="{8BA9B514-4B66-424E-A27C-76FB43E3A738}">
      <dgm:prSet/>
      <dgm:spPr/>
      <dgm:t>
        <a:bodyPr/>
        <a:lstStyle/>
        <a:p>
          <a:endParaRPr lang="en-US"/>
        </a:p>
      </dgm:t>
    </dgm:pt>
    <dgm:pt modelId="{D0DAE8FD-92B5-4685-BCA0-074B06A5C821}" type="sibTrans" cxnId="{8BA9B514-4B66-424E-A27C-76FB43E3A738}">
      <dgm:prSet/>
      <dgm:spPr/>
      <dgm:t>
        <a:bodyPr/>
        <a:lstStyle/>
        <a:p>
          <a:endParaRPr lang="en-US"/>
        </a:p>
      </dgm:t>
    </dgm:pt>
    <dgm:pt modelId="{655207CC-B59F-4B41-8291-53197D94F1DE}">
      <dgm:prSet/>
      <dgm:spPr/>
      <dgm:t>
        <a:bodyPr/>
        <a:lstStyle/>
        <a:p>
          <a:r>
            <a:rPr lang="en-US" dirty="0" smtClean="0"/>
            <a:t>ARMS V3.13</a:t>
          </a:r>
          <a:endParaRPr lang="en-US" dirty="0"/>
        </a:p>
      </dgm:t>
    </dgm:pt>
    <dgm:pt modelId="{96563C30-10A8-4FD9-B307-4AF09AF7D6E6}" type="parTrans" cxnId="{66A5B73A-3D48-4937-B972-1D169E339379}">
      <dgm:prSet/>
      <dgm:spPr/>
      <dgm:t>
        <a:bodyPr/>
        <a:lstStyle/>
        <a:p>
          <a:endParaRPr lang="en-US"/>
        </a:p>
      </dgm:t>
    </dgm:pt>
    <dgm:pt modelId="{773CF45A-1826-4D44-9C8F-3A44C54BA4BC}" type="sibTrans" cxnId="{66A5B73A-3D48-4937-B972-1D169E339379}">
      <dgm:prSet/>
      <dgm:spPr/>
      <dgm:t>
        <a:bodyPr/>
        <a:lstStyle/>
        <a:p>
          <a:endParaRPr lang="en-US"/>
        </a:p>
      </dgm:t>
    </dgm:pt>
    <dgm:pt modelId="{301BF8A5-99F5-4644-B692-E5B1F51181FD}">
      <dgm:prSet/>
      <dgm:spPr/>
      <dgm:t>
        <a:bodyPr/>
        <a:lstStyle/>
        <a:p>
          <a:r>
            <a:rPr lang="en-US" dirty="0" smtClean="0"/>
            <a:t>DTA 6.4.2</a:t>
          </a:r>
          <a:endParaRPr lang="en-US" dirty="0"/>
        </a:p>
      </dgm:t>
    </dgm:pt>
    <dgm:pt modelId="{366B3DB3-C909-4B7F-8EEC-A369A2EAF82E}" type="parTrans" cxnId="{D0A50834-B647-4271-A692-3A99FBCB739D}">
      <dgm:prSet/>
      <dgm:spPr/>
      <dgm:t>
        <a:bodyPr/>
        <a:lstStyle/>
        <a:p>
          <a:endParaRPr lang="en-US"/>
        </a:p>
      </dgm:t>
    </dgm:pt>
    <dgm:pt modelId="{56D1EC74-1095-4499-AF02-138190994678}" type="sibTrans" cxnId="{D0A50834-B647-4271-A692-3A99FBCB739D}">
      <dgm:prSet/>
      <dgm:spPr/>
      <dgm:t>
        <a:bodyPr/>
        <a:lstStyle/>
        <a:p>
          <a:endParaRPr lang="en-US"/>
        </a:p>
      </dgm:t>
    </dgm:pt>
    <dgm:pt modelId="{CA3AD219-9BF6-4433-89CB-C4404D6AF631}">
      <dgm:prSet/>
      <dgm:spPr/>
      <dgm:t>
        <a:bodyPr/>
        <a:lstStyle/>
        <a:p>
          <a:r>
            <a:rPr lang="en-US" b="1" dirty="0" smtClean="0"/>
            <a:t>On-going Projects</a:t>
          </a:r>
          <a:endParaRPr lang="en-US" dirty="0"/>
        </a:p>
      </dgm:t>
    </dgm:pt>
    <dgm:pt modelId="{A7A2AD48-6B84-4D88-8F8E-0204120570E8}" type="parTrans" cxnId="{59896D80-DF43-4187-B6AE-4BF977F3E3D3}">
      <dgm:prSet/>
      <dgm:spPr/>
      <dgm:t>
        <a:bodyPr/>
        <a:lstStyle/>
        <a:p>
          <a:endParaRPr lang="en-US"/>
        </a:p>
      </dgm:t>
    </dgm:pt>
    <dgm:pt modelId="{D11FC827-3E06-4784-B2E8-4C5EFD1E6FCF}" type="sibTrans" cxnId="{59896D80-DF43-4187-B6AE-4BF977F3E3D3}">
      <dgm:prSet/>
      <dgm:spPr/>
      <dgm:t>
        <a:bodyPr/>
        <a:lstStyle/>
        <a:p>
          <a:endParaRPr lang="en-US"/>
        </a:p>
      </dgm:t>
    </dgm:pt>
    <dgm:pt modelId="{C135F4A7-15FC-4EB4-AD87-9B295C767CDE}">
      <dgm:prSet/>
      <dgm:spPr/>
      <dgm:t>
        <a:bodyPr/>
        <a:lstStyle/>
        <a:p>
          <a:r>
            <a:rPr lang="en-US" dirty="0" smtClean="0"/>
            <a:t>Automate ARMS Regression</a:t>
          </a:r>
          <a:endParaRPr lang="en-US" dirty="0"/>
        </a:p>
      </dgm:t>
    </dgm:pt>
    <dgm:pt modelId="{48252B93-58C8-4F2F-A79D-781FD4A03932}" type="parTrans" cxnId="{70DF5220-C267-4269-A755-4E3CB96DCC05}">
      <dgm:prSet/>
      <dgm:spPr/>
      <dgm:t>
        <a:bodyPr/>
        <a:lstStyle/>
        <a:p>
          <a:endParaRPr lang="en-US"/>
        </a:p>
      </dgm:t>
    </dgm:pt>
    <dgm:pt modelId="{0D851D62-394B-4AEF-BB2E-91FA98727CF0}" type="sibTrans" cxnId="{70DF5220-C267-4269-A755-4E3CB96DCC05}">
      <dgm:prSet/>
      <dgm:spPr/>
      <dgm:t>
        <a:bodyPr/>
        <a:lstStyle/>
        <a:p>
          <a:endParaRPr lang="en-US"/>
        </a:p>
      </dgm:t>
    </dgm:pt>
    <dgm:pt modelId="{780366C0-0381-4278-9388-761678BBE229}">
      <dgm:prSet phldrT="[Text]"/>
      <dgm:spPr/>
      <dgm:t>
        <a:bodyPr/>
        <a:lstStyle/>
        <a:p>
          <a:r>
            <a:rPr lang="en-US" dirty="0" smtClean="0"/>
            <a:t>Spring Conference</a:t>
          </a:r>
          <a:endParaRPr lang="en-US" dirty="0"/>
        </a:p>
      </dgm:t>
    </dgm:pt>
    <dgm:pt modelId="{A6B8A689-F755-48EA-ABDA-91146338D6F7}" type="parTrans" cxnId="{EDA50E41-8572-4DF4-9909-16679327B48D}">
      <dgm:prSet/>
      <dgm:spPr/>
      <dgm:t>
        <a:bodyPr/>
        <a:lstStyle/>
        <a:p>
          <a:endParaRPr lang="en-US"/>
        </a:p>
      </dgm:t>
    </dgm:pt>
    <dgm:pt modelId="{477E3AE5-BFDA-41C7-A058-72D38F2CEA08}" type="sibTrans" cxnId="{EDA50E41-8572-4DF4-9909-16679327B48D}">
      <dgm:prSet/>
      <dgm:spPr/>
      <dgm:t>
        <a:bodyPr/>
        <a:lstStyle/>
        <a:p>
          <a:endParaRPr lang="en-US"/>
        </a:p>
      </dgm:t>
    </dgm:pt>
    <dgm:pt modelId="{2A4CC1D6-98CD-41E3-A4B7-0717271C9B68}">
      <dgm:prSet/>
      <dgm:spPr/>
      <dgm:t>
        <a:bodyPr/>
        <a:lstStyle/>
        <a:p>
          <a:r>
            <a:rPr lang="en-US" dirty="0" smtClean="0"/>
            <a:t>PS V4.2</a:t>
          </a:r>
          <a:endParaRPr lang="en-US" dirty="0"/>
        </a:p>
      </dgm:t>
    </dgm:pt>
    <dgm:pt modelId="{AEDB73FF-8756-48E5-9185-C69BB3535A79}" type="parTrans" cxnId="{5F3D8485-25B9-415E-9C8B-0F3786A27C86}">
      <dgm:prSet/>
      <dgm:spPr/>
      <dgm:t>
        <a:bodyPr/>
        <a:lstStyle/>
        <a:p>
          <a:endParaRPr lang="en-US"/>
        </a:p>
      </dgm:t>
    </dgm:pt>
    <dgm:pt modelId="{C0DCBB4D-F66F-4099-83AB-01631A1B042A}" type="sibTrans" cxnId="{5F3D8485-25B9-415E-9C8B-0F3786A27C86}">
      <dgm:prSet/>
      <dgm:spPr/>
      <dgm:t>
        <a:bodyPr/>
        <a:lstStyle/>
        <a:p>
          <a:endParaRPr lang="en-US"/>
        </a:p>
      </dgm:t>
    </dgm:pt>
    <dgm:pt modelId="{E133086C-433C-44FA-A0E2-01825070985D}">
      <dgm:prSet/>
      <dgm:spPr/>
      <dgm:t>
        <a:bodyPr/>
        <a:lstStyle/>
        <a:p>
          <a:r>
            <a:rPr lang="en-US" dirty="0" smtClean="0"/>
            <a:t>DP V2.4</a:t>
          </a:r>
          <a:endParaRPr lang="en-US" dirty="0"/>
        </a:p>
      </dgm:t>
    </dgm:pt>
    <dgm:pt modelId="{0C42AB5A-BE51-4B3A-9762-41FE13A5457E}" type="parTrans" cxnId="{5EFB76AD-739D-464C-A105-B55BCBC41CFC}">
      <dgm:prSet/>
      <dgm:spPr/>
      <dgm:t>
        <a:bodyPr/>
        <a:lstStyle/>
        <a:p>
          <a:endParaRPr lang="en-US"/>
        </a:p>
      </dgm:t>
    </dgm:pt>
    <dgm:pt modelId="{8AD02351-6CF0-4459-BF23-FB0A4CF7B3FF}" type="sibTrans" cxnId="{5EFB76AD-739D-464C-A105-B55BCBC41CFC}">
      <dgm:prSet/>
      <dgm:spPr/>
      <dgm:t>
        <a:bodyPr/>
        <a:lstStyle/>
        <a:p>
          <a:endParaRPr lang="en-US"/>
        </a:p>
      </dgm:t>
    </dgm:pt>
    <dgm:pt modelId="{1EFB1195-7B96-4E7F-BD71-6C12DD5FB16C}">
      <dgm:prSet/>
      <dgm:spPr/>
      <dgm:t>
        <a:bodyPr/>
        <a:lstStyle/>
        <a:p>
          <a:r>
            <a:rPr lang="en-US" dirty="0" smtClean="0"/>
            <a:t>May 2016</a:t>
          </a:r>
          <a:endParaRPr lang="en-US" dirty="0"/>
        </a:p>
      </dgm:t>
    </dgm:pt>
    <dgm:pt modelId="{96E7BDD5-4A3E-4CA0-A60D-82355046D668}" type="parTrans" cxnId="{103999E1-A031-4B86-9482-147480078E6F}">
      <dgm:prSet/>
      <dgm:spPr/>
      <dgm:t>
        <a:bodyPr/>
        <a:lstStyle/>
        <a:p>
          <a:endParaRPr lang="en-US"/>
        </a:p>
      </dgm:t>
    </dgm:pt>
    <dgm:pt modelId="{C215E7C1-EE11-4441-8DC9-8C16D433F25C}" type="sibTrans" cxnId="{103999E1-A031-4B86-9482-147480078E6F}">
      <dgm:prSet/>
      <dgm:spPr/>
      <dgm:t>
        <a:bodyPr/>
        <a:lstStyle/>
        <a:p>
          <a:endParaRPr lang="en-US"/>
        </a:p>
      </dgm:t>
    </dgm:pt>
    <dgm:pt modelId="{337E8352-165C-4331-9E05-19B11EA5A286}">
      <dgm:prSet/>
      <dgm:spPr/>
      <dgm:t>
        <a:bodyPr/>
        <a:lstStyle/>
        <a:p>
          <a:r>
            <a:rPr lang="en-US" dirty="0" smtClean="0"/>
            <a:t>June 2016</a:t>
          </a:r>
          <a:endParaRPr lang="en-US" dirty="0"/>
        </a:p>
      </dgm:t>
    </dgm:pt>
    <dgm:pt modelId="{5290D9F3-CF8F-41A6-9268-E669E6EA2E74}" type="parTrans" cxnId="{D7AAF24B-379E-40D3-BC68-77A6AE1F9D5F}">
      <dgm:prSet/>
      <dgm:spPr/>
      <dgm:t>
        <a:bodyPr/>
        <a:lstStyle/>
        <a:p>
          <a:endParaRPr lang="en-US"/>
        </a:p>
      </dgm:t>
    </dgm:pt>
    <dgm:pt modelId="{07B7A972-5272-4F6B-8CC4-875A744EB845}" type="sibTrans" cxnId="{D7AAF24B-379E-40D3-BC68-77A6AE1F9D5F}">
      <dgm:prSet/>
      <dgm:spPr/>
      <dgm:t>
        <a:bodyPr/>
        <a:lstStyle/>
        <a:p>
          <a:endParaRPr lang="en-US"/>
        </a:p>
      </dgm:t>
    </dgm:pt>
    <dgm:pt modelId="{34487FE4-316A-4DB9-A1AA-8A6EF53A29AD}">
      <dgm:prSet phldrT="[Text]"/>
      <dgm:spPr/>
      <dgm:t>
        <a:bodyPr/>
        <a:lstStyle/>
        <a:p>
          <a:pPr marL="114300" indent="0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b="1" dirty="0" smtClean="0"/>
            <a:t>To be Completed</a:t>
          </a:r>
          <a:endParaRPr lang="en-US" dirty="0"/>
        </a:p>
      </dgm:t>
    </dgm:pt>
    <dgm:pt modelId="{29A765F4-8690-4771-BCC7-D0D9D4A4B149}" type="parTrans" cxnId="{2547C3A6-8FA4-4166-86F0-C676DAE59DD2}">
      <dgm:prSet/>
      <dgm:spPr/>
      <dgm:t>
        <a:bodyPr/>
        <a:lstStyle/>
        <a:p>
          <a:endParaRPr lang="en-US"/>
        </a:p>
      </dgm:t>
    </dgm:pt>
    <dgm:pt modelId="{2911F475-F3DB-4B46-8934-9409C35B6E0C}" type="sibTrans" cxnId="{2547C3A6-8FA4-4166-86F0-C676DAE59DD2}">
      <dgm:prSet/>
      <dgm:spPr/>
      <dgm:t>
        <a:bodyPr/>
        <a:lstStyle/>
        <a:p>
          <a:endParaRPr lang="en-US"/>
        </a:p>
      </dgm:t>
    </dgm:pt>
    <dgm:pt modelId="{2156E146-8481-4493-BFAC-6D8A79A7D376}">
      <dgm:prSet phldrT="[Text]"/>
      <dgm:spPr/>
      <dgm:t>
        <a:bodyPr/>
        <a:lstStyle/>
        <a:p>
          <a:r>
            <a:rPr lang="en-US" b="1" dirty="0" smtClean="0"/>
            <a:t>To be Completed</a:t>
          </a:r>
          <a:endParaRPr lang="en-US" dirty="0"/>
        </a:p>
      </dgm:t>
    </dgm:pt>
    <dgm:pt modelId="{3A1205EF-2BFB-4A4D-A79C-2A3B1A363BC7}" type="parTrans" cxnId="{D488467E-D90B-4784-B4F4-AE45B2998F2C}">
      <dgm:prSet/>
      <dgm:spPr/>
      <dgm:t>
        <a:bodyPr/>
        <a:lstStyle/>
        <a:p>
          <a:endParaRPr lang="en-US"/>
        </a:p>
      </dgm:t>
    </dgm:pt>
    <dgm:pt modelId="{2347DD20-99E5-44ED-8419-4C02772AC183}" type="sibTrans" cxnId="{D488467E-D90B-4784-B4F4-AE45B2998F2C}">
      <dgm:prSet/>
      <dgm:spPr/>
      <dgm:t>
        <a:bodyPr/>
        <a:lstStyle/>
        <a:p>
          <a:endParaRPr lang="en-US"/>
        </a:p>
      </dgm:t>
    </dgm:pt>
    <dgm:pt modelId="{C594A888-6B04-4581-8D6B-36473EF138BF}">
      <dgm:prSet/>
      <dgm:spPr/>
      <dgm:t>
        <a:bodyPr/>
        <a:lstStyle/>
        <a:p>
          <a:r>
            <a:rPr lang="en-US" b="1" dirty="0" smtClean="0"/>
            <a:t>On-going Projects</a:t>
          </a:r>
          <a:endParaRPr lang="en-US" dirty="0"/>
        </a:p>
      </dgm:t>
    </dgm:pt>
    <dgm:pt modelId="{5581BA15-9475-4521-89D6-DCD8A8D4EB17}" type="parTrans" cxnId="{89DBC69E-BE5C-4D4B-8744-C53CBA493661}">
      <dgm:prSet/>
      <dgm:spPr/>
      <dgm:t>
        <a:bodyPr/>
        <a:lstStyle/>
        <a:p>
          <a:endParaRPr lang="en-US"/>
        </a:p>
      </dgm:t>
    </dgm:pt>
    <dgm:pt modelId="{0D76C45E-1E60-41FE-B325-E7505A7F4685}" type="sibTrans" cxnId="{89DBC69E-BE5C-4D4B-8744-C53CBA493661}">
      <dgm:prSet/>
      <dgm:spPr/>
      <dgm:t>
        <a:bodyPr/>
        <a:lstStyle/>
        <a:p>
          <a:endParaRPr lang="en-US"/>
        </a:p>
      </dgm:t>
    </dgm:pt>
    <dgm:pt modelId="{08634CC5-F317-46FD-B908-8D104EED05B9}">
      <dgm:prSet/>
      <dgm:spPr/>
      <dgm:t>
        <a:bodyPr/>
        <a:lstStyle/>
        <a:p>
          <a:pPr marL="114300" indent="0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b="1" dirty="0" smtClean="0"/>
            <a:t>On-going Projects</a:t>
          </a:r>
          <a:endParaRPr lang="en-US" dirty="0"/>
        </a:p>
      </dgm:t>
    </dgm:pt>
    <dgm:pt modelId="{77EF0335-929B-4619-B42E-BC63869632D5}" type="parTrans" cxnId="{8370116C-2D67-4D4B-9FEC-46FEAE8271DE}">
      <dgm:prSet/>
      <dgm:spPr/>
      <dgm:t>
        <a:bodyPr/>
        <a:lstStyle/>
        <a:p>
          <a:endParaRPr lang="en-US"/>
        </a:p>
      </dgm:t>
    </dgm:pt>
    <dgm:pt modelId="{5A10B4E6-F2EC-44F8-B34D-CF2B56D8651C}" type="sibTrans" cxnId="{8370116C-2D67-4D4B-9FEC-46FEAE8271DE}">
      <dgm:prSet/>
      <dgm:spPr/>
      <dgm:t>
        <a:bodyPr/>
        <a:lstStyle/>
        <a:p>
          <a:endParaRPr lang="en-US"/>
        </a:p>
      </dgm:t>
    </dgm:pt>
    <dgm:pt modelId="{E4C54989-F22D-42E7-AAA4-CF55DE38C2C8}">
      <dgm:prSet/>
      <dgm:spPr/>
      <dgm:t>
        <a:bodyPr/>
        <a:lstStyle/>
        <a:p>
          <a:r>
            <a:rPr lang="en-US" dirty="0" smtClean="0"/>
            <a:t>M4100 Automation</a:t>
          </a:r>
          <a:endParaRPr lang="en-US" dirty="0"/>
        </a:p>
      </dgm:t>
    </dgm:pt>
    <dgm:pt modelId="{28909E7E-0E91-4641-A2A9-32F72C8531F2}" type="parTrans" cxnId="{14940451-9977-4195-B064-60D7CCD95D72}">
      <dgm:prSet/>
      <dgm:spPr/>
      <dgm:t>
        <a:bodyPr/>
        <a:lstStyle/>
        <a:p>
          <a:endParaRPr lang="en-US"/>
        </a:p>
      </dgm:t>
    </dgm:pt>
    <dgm:pt modelId="{5474A6C5-23EA-49DF-954A-9998C39CB400}" type="sibTrans" cxnId="{14940451-9977-4195-B064-60D7CCD95D72}">
      <dgm:prSet/>
      <dgm:spPr/>
      <dgm:t>
        <a:bodyPr/>
        <a:lstStyle/>
        <a:p>
          <a:endParaRPr lang="en-US"/>
        </a:p>
      </dgm:t>
    </dgm:pt>
    <dgm:pt modelId="{934C0B04-9177-418A-BAD7-E724EE3A6FD0}">
      <dgm:prSet/>
      <dgm:spPr/>
      <dgm:t>
        <a:bodyPr/>
        <a:lstStyle/>
        <a:p>
          <a:r>
            <a:rPr lang="en-US" dirty="0" smtClean="0"/>
            <a:t>Automate ARMS Regression</a:t>
          </a:r>
          <a:endParaRPr lang="en-US" dirty="0"/>
        </a:p>
      </dgm:t>
    </dgm:pt>
    <dgm:pt modelId="{656CD26F-BB29-437F-BEF4-91D0874416E7}" type="parTrans" cxnId="{FDEDA242-48B1-4B24-9F07-0D16A8C8D5BC}">
      <dgm:prSet/>
      <dgm:spPr/>
      <dgm:t>
        <a:bodyPr/>
        <a:lstStyle/>
        <a:p>
          <a:endParaRPr lang="en-US"/>
        </a:p>
      </dgm:t>
    </dgm:pt>
    <dgm:pt modelId="{85A25D39-5BEC-40B4-B517-F9BFF18EE15A}" type="sibTrans" cxnId="{FDEDA242-48B1-4B24-9F07-0D16A8C8D5BC}">
      <dgm:prSet/>
      <dgm:spPr/>
      <dgm:t>
        <a:bodyPr/>
        <a:lstStyle/>
        <a:p>
          <a:endParaRPr lang="en-US"/>
        </a:p>
      </dgm:t>
    </dgm:pt>
    <dgm:pt modelId="{90463D13-B26F-499D-A359-37C5EC874C7F}">
      <dgm:prSet/>
      <dgm:spPr/>
      <dgm:t>
        <a:bodyPr/>
        <a:lstStyle/>
        <a:p>
          <a:r>
            <a:rPr lang="en-US" dirty="0" smtClean="0"/>
            <a:t>PS V4.2</a:t>
          </a:r>
          <a:endParaRPr lang="en-US" dirty="0"/>
        </a:p>
      </dgm:t>
    </dgm:pt>
    <dgm:pt modelId="{529C5021-5764-4442-A6DA-AF0835239CA8}" type="parTrans" cxnId="{3E01A407-5D29-4BCA-81C1-BEF1CA5423E4}">
      <dgm:prSet/>
      <dgm:spPr/>
      <dgm:t>
        <a:bodyPr/>
        <a:lstStyle/>
        <a:p>
          <a:endParaRPr lang="en-US"/>
        </a:p>
      </dgm:t>
    </dgm:pt>
    <dgm:pt modelId="{099CF2CD-678D-4B24-8083-3862BBC14E2E}" type="sibTrans" cxnId="{3E01A407-5D29-4BCA-81C1-BEF1CA5423E4}">
      <dgm:prSet/>
      <dgm:spPr/>
      <dgm:t>
        <a:bodyPr/>
        <a:lstStyle/>
        <a:p>
          <a:endParaRPr lang="en-US"/>
        </a:p>
      </dgm:t>
    </dgm:pt>
    <dgm:pt modelId="{4A54C7F0-3404-4CD2-B80F-B90BDD17F1C9}">
      <dgm:prSet/>
      <dgm:spPr/>
      <dgm:t>
        <a:bodyPr/>
        <a:lstStyle/>
        <a:p>
          <a:r>
            <a:rPr lang="en-US" dirty="0" smtClean="0"/>
            <a:t>DP V2.5</a:t>
          </a:r>
          <a:endParaRPr lang="en-US" dirty="0"/>
        </a:p>
      </dgm:t>
    </dgm:pt>
    <dgm:pt modelId="{2451798D-9E6E-49A6-814A-B1F3DD275F57}" type="parTrans" cxnId="{CE3C1A79-2410-4A1A-A752-049C8331BB6D}">
      <dgm:prSet/>
      <dgm:spPr/>
      <dgm:t>
        <a:bodyPr/>
        <a:lstStyle/>
        <a:p>
          <a:endParaRPr lang="en-US"/>
        </a:p>
      </dgm:t>
    </dgm:pt>
    <dgm:pt modelId="{BD9670F6-D0D6-47AF-B0DD-032A469B94A4}" type="sibTrans" cxnId="{CE3C1A79-2410-4A1A-A752-049C8331BB6D}">
      <dgm:prSet/>
      <dgm:spPr/>
      <dgm:t>
        <a:bodyPr/>
        <a:lstStyle/>
        <a:p>
          <a:endParaRPr lang="en-US"/>
        </a:p>
      </dgm:t>
    </dgm:pt>
    <dgm:pt modelId="{80E9FCB4-5616-4927-B8D1-FB1A6143E608}">
      <dgm:prSet/>
      <dgm:spPr/>
      <dgm:t>
        <a:bodyPr/>
        <a:lstStyle/>
        <a:p>
          <a:r>
            <a:rPr lang="en-US" dirty="0" smtClean="0"/>
            <a:t>DTA V7.5</a:t>
          </a:r>
          <a:endParaRPr lang="en-US" dirty="0"/>
        </a:p>
      </dgm:t>
    </dgm:pt>
    <dgm:pt modelId="{87A07D6F-EA04-408F-92B8-2707037F3A2A}" type="parTrans" cxnId="{8314A717-9F18-4245-A123-9F6A002BBFC4}">
      <dgm:prSet/>
      <dgm:spPr/>
      <dgm:t>
        <a:bodyPr/>
        <a:lstStyle/>
        <a:p>
          <a:endParaRPr lang="en-US"/>
        </a:p>
      </dgm:t>
    </dgm:pt>
    <dgm:pt modelId="{0F2944F5-657C-43BE-815D-3B2DC3CBBD82}" type="sibTrans" cxnId="{8314A717-9F18-4245-A123-9F6A002BBFC4}">
      <dgm:prSet/>
      <dgm:spPr/>
      <dgm:t>
        <a:bodyPr/>
        <a:lstStyle/>
        <a:p>
          <a:endParaRPr lang="en-US"/>
        </a:p>
      </dgm:t>
    </dgm:pt>
    <dgm:pt modelId="{67A235EE-DA8F-4099-A2FB-0E156627D586}">
      <dgm:prSet/>
      <dgm:spPr/>
      <dgm:t>
        <a:bodyPr/>
        <a:lstStyle/>
        <a:p>
          <a:r>
            <a:rPr lang="en-US" dirty="0" smtClean="0"/>
            <a:t>Automate Doble Prime Regression</a:t>
          </a:r>
          <a:endParaRPr lang="en-US" dirty="0"/>
        </a:p>
      </dgm:t>
    </dgm:pt>
    <dgm:pt modelId="{C5EE80BA-3B88-45C5-9A44-FCDA1D76BE4E}" type="sibTrans" cxnId="{61B2D480-0C2F-4560-AA03-6D296996DEE9}">
      <dgm:prSet/>
      <dgm:spPr/>
      <dgm:t>
        <a:bodyPr/>
        <a:lstStyle/>
        <a:p>
          <a:endParaRPr lang="en-US"/>
        </a:p>
      </dgm:t>
    </dgm:pt>
    <dgm:pt modelId="{783286A5-E74A-46E4-87B2-00A557B1CBB3}" type="parTrans" cxnId="{61B2D480-0C2F-4560-AA03-6D296996DEE9}">
      <dgm:prSet/>
      <dgm:spPr/>
      <dgm:t>
        <a:bodyPr/>
        <a:lstStyle/>
        <a:p>
          <a:endParaRPr lang="en-US"/>
        </a:p>
      </dgm:t>
    </dgm:pt>
    <dgm:pt modelId="{0F088CF2-F69A-4CCB-AD57-68B57FD90327}">
      <dgm:prSet/>
      <dgm:spPr/>
      <dgm:t>
        <a:bodyPr/>
        <a:lstStyle/>
        <a:p>
          <a:r>
            <a:rPr lang="en-US" smtClean="0"/>
            <a:t>April 2016</a:t>
          </a:r>
          <a:endParaRPr lang="en-US" dirty="0"/>
        </a:p>
      </dgm:t>
    </dgm:pt>
    <dgm:pt modelId="{E8DD9B2C-53E4-43D0-8941-F7629D8CDCF6}" type="parTrans" cxnId="{9427D9FC-5AF5-4CD0-9E67-E6C3D5FB1E42}">
      <dgm:prSet/>
      <dgm:spPr/>
      <dgm:t>
        <a:bodyPr/>
        <a:lstStyle/>
        <a:p>
          <a:endParaRPr lang="en-US"/>
        </a:p>
      </dgm:t>
    </dgm:pt>
    <dgm:pt modelId="{3F92629E-5E6B-4706-B279-D947F2C95E53}" type="sibTrans" cxnId="{9427D9FC-5AF5-4CD0-9E67-E6C3D5FB1E42}">
      <dgm:prSet/>
      <dgm:spPr/>
      <dgm:t>
        <a:bodyPr/>
        <a:lstStyle/>
        <a:p>
          <a:endParaRPr lang="en-US"/>
        </a:p>
      </dgm:t>
    </dgm:pt>
    <dgm:pt modelId="{25CD0B99-D9DF-49EF-A174-1958C0BFC18D}">
      <dgm:prSet phldrT="[Text]"/>
      <dgm:spPr/>
      <dgm:t>
        <a:bodyPr/>
        <a:lstStyle/>
        <a:p>
          <a:r>
            <a:rPr lang="en-US" dirty="0" smtClean="0"/>
            <a:t>PS V4.0.2</a:t>
          </a:r>
          <a:endParaRPr lang="en-US" dirty="0"/>
        </a:p>
      </dgm:t>
    </dgm:pt>
    <dgm:pt modelId="{CFDCC300-F333-41D5-9FD4-0B2A88112C25}" type="parTrans" cxnId="{9D255648-9B86-4C49-874D-2BB5ABEBDBC5}">
      <dgm:prSet/>
      <dgm:spPr/>
      <dgm:t>
        <a:bodyPr/>
        <a:lstStyle/>
        <a:p>
          <a:endParaRPr lang="en-US"/>
        </a:p>
      </dgm:t>
    </dgm:pt>
    <dgm:pt modelId="{6FC180AB-2B80-4E41-9AED-FAEDBDF0DB62}" type="sibTrans" cxnId="{9D255648-9B86-4C49-874D-2BB5ABEBDBC5}">
      <dgm:prSet/>
      <dgm:spPr/>
      <dgm:t>
        <a:bodyPr/>
        <a:lstStyle/>
        <a:p>
          <a:endParaRPr lang="en-US"/>
        </a:p>
      </dgm:t>
    </dgm:pt>
    <dgm:pt modelId="{98414D83-CC19-4462-87C2-331501C46AB3}">
      <dgm:prSet/>
      <dgm:spPr/>
      <dgm:t>
        <a:bodyPr/>
        <a:lstStyle/>
        <a:p>
          <a:r>
            <a:rPr lang="en-US" dirty="0" smtClean="0"/>
            <a:t>DUC-E Protection NG</a:t>
          </a:r>
          <a:endParaRPr lang="en-US" dirty="0"/>
        </a:p>
      </dgm:t>
    </dgm:pt>
    <dgm:pt modelId="{7B4E8835-DE97-436F-9F3D-7E63F5250721}" type="parTrans" cxnId="{D4A7FE75-BA40-4DFE-B339-55D69A4A6105}">
      <dgm:prSet/>
      <dgm:spPr/>
      <dgm:t>
        <a:bodyPr/>
        <a:lstStyle/>
        <a:p>
          <a:endParaRPr lang="en-US"/>
        </a:p>
      </dgm:t>
    </dgm:pt>
    <dgm:pt modelId="{C75B78CF-7F81-48F4-8EB1-92A9D2F0FB23}" type="sibTrans" cxnId="{D4A7FE75-BA40-4DFE-B339-55D69A4A6105}">
      <dgm:prSet/>
      <dgm:spPr/>
      <dgm:t>
        <a:bodyPr/>
        <a:lstStyle/>
        <a:p>
          <a:endParaRPr lang="en-US"/>
        </a:p>
      </dgm:t>
    </dgm:pt>
    <dgm:pt modelId="{FB7D9DED-215A-49B1-97D8-C8AC9B18DE62}">
      <dgm:prSet/>
      <dgm:spPr/>
      <dgm:t>
        <a:bodyPr/>
        <a:lstStyle/>
        <a:p>
          <a:pPr marL="228600" indent="0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DUC-E Protection NG</a:t>
          </a:r>
          <a:endParaRPr lang="en-US" dirty="0"/>
        </a:p>
      </dgm:t>
    </dgm:pt>
    <dgm:pt modelId="{A775D0A0-78B3-40CD-A9DF-9B13110DCB9F}" type="parTrans" cxnId="{AB3C6296-02FD-4C0F-ACA7-EEB174BD7EAC}">
      <dgm:prSet/>
      <dgm:spPr/>
      <dgm:t>
        <a:bodyPr/>
        <a:lstStyle/>
        <a:p>
          <a:endParaRPr lang="en-US"/>
        </a:p>
      </dgm:t>
    </dgm:pt>
    <dgm:pt modelId="{D7A0AFEF-0DB8-494B-A47B-A4CB4DA0973B}" type="sibTrans" cxnId="{AB3C6296-02FD-4C0F-ACA7-EEB174BD7EAC}">
      <dgm:prSet/>
      <dgm:spPr/>
      <dgm:t>
        <a:bodyPr/>
        <a:lstStyle/>
        <a:p>
          <a:endParaRPr lang="en-US"/>
        </a:p>
      </dgm:t>
    </dgm:pt>
    <dgm:pt modelId="{0B630BCC-4908-42E8-B51F-33F87C798D96}">
      <dgm:prSet/>
      <dgm:spPr/>
      <dgm:t>
        <a:bodyPr/>
        <a:lstStyle/>
        <a:p>
          <a:pPr marL="228600" indent="0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PS V4.2</a:t>
          </a:r>
          <a:endParaRPr lang="en-US" dirty="0"/>
        </a:p>
      </dgm:t>
    </dgm:pt>
    <dgm:pt modelId="{40F05EAC-E4C9-46FC-A690-309B0E2F723D}" type="parTrans" cxnId="{C3A72B68-8D70-4200-9EB1-DBBFCC5DA5AC}">
      <dgm:prSet/>
      <dgm:spPr/>
      <dgm:t>
        <a:bodyPr/>
        <a:lstStyle/>
        <a:p>
          <a:endParaRPr lang="en-US"/>
        </a:p>
      </dgm:t>
    </dgm:pt>
    <dgm:pt modelId="{79B37583-19D3-42C0-9739-455EBEB8EB35}" type="sibTrans" cxnId="{C3A72B68-8D70-4200-9EB1-DBBFCC5DA5AC}">
      <dgm:prSet/>
      <dgm:spPr/>
      <dgm:t>
        <a:bodyPr/>
        <a:lstStyle/>
        <a:p>
          <a:endParaRPr lang="en-US"/>
        </a:p>
      </dgm:t>
    </dgm:pt>
    <dgm:pt modelId="{6B126738-B0E0-4150-9680-92A80B1F8021}">
      <dgm:prSet/>
      <dgm:spPr/>
      <dgm:t>
        <a:bodyPr/>
        <a:lstStyle/>
        <a:p>
          <a:r>
            <a:rPr lang="en-US" dirty="0" smtClean="0"/>
            <a:t>ARMS 3.15</a:t>
          </a:r>
          <a:endParaRPr lang="en-US" dirty="0"/>
        </a:p>
      </dgm:t>
    </dgm:pt>
    <dgm:pt modelId="{EC1C0F8F-1DF0-40D4-B9D0-65564C659EC7}" type="parTrans" cxnId="{9218FB82-690A-43DC-9FFF-51E551A41184}">
      <dgm:prSet/>
      <dgm:spPr/>
      <dgm:t>
        <a:bodyPr/>
        <a:lstStyle/>
        <a:p>
          <a:endParaRPr lang="en-US"/>
        </a:p>
      </dgm:t>
    </dgm:pt>
    <dgm:pt modelId="{64DE1C98-25BF-4695-A484-BEF62D8D4855}" type="sibTrans" cxnId="{9218FB82-690A-43DC-9FFF-51E551A41184}">
      <dgm:prSet/>
      <dgm:spPr/>
      <dgm:t>
        <a:bodyPr/>
        <a:lstStyle/>
        <a:p>
          <a:endParaRPr lang="en-US"/>
        </a:p>
      </dgm:t>
    </dgm:pt>
    <dgm:pt modelId="{01B164E4-A0AE-4F99-8B27-3BD0E1DC5F65}">
      <dgm:prSet/>
      <dgm:spPr/>
      <dgm:t>
        <a:bodyPr/>
        <a:lstStyle/>
        <a:p>
          <a:r>
            <a:rPr lang="en-US" dirty="0" smtClean="0"/>
            <a:t>DP IDD 2.3.1</a:t>
          </a:r>
          <a:endParaRPr lang="en-US" dirty="0"/>
        </a:p>
      </dgm:t>
    </dgm:pt>
    <dgm:pt modelId="{D8B55BE5-8C5E-4FFC-B0F4-7ABDDFFF5EED}" type="parTrans" cxnId="{668DDC42-DBE7-460C-BB81-E367BEE6C3B9}">
      <dgm:prSet/>
      <dgm:spPr/>
      <dgm:t>
        <a:bodyPr/>
        <a:lstStyle/>
        <a:p>
          <a:endParaRPr lang="en-US"/>
        </a:p>
      </dgm:t>
    </dgm:pt>
    <dgm:pt modelId="{12FF58F5-C115-4A08-B6E7-3A21DF8FF2F0}" type="sibTrans" cxnId="{668DDC42-DBE7-460C-BB81-E367BEE6C3B9}">
      <dgm:prSet/>
      <dgm:spPr/>
      <dgm:t>
        <a:bodyPr/>
        <a:lstStyle/>
        <a:p>
          <a:endParaRPr lang="en-US"/>
        </a:p>
      </dgm:t>
    </dgm:pt>
    <dgm:pt modelId="{5564D4ED-0A8A-4FF4-B1A6-FD59D2CDA94D}">
      <dgm:prSet/>
      <dgm:spPr/>
      <dgm:t>
        <a:bodyPr/>
        <a:lstStyle/>
        <a:p>
          <a:r>
            <a:rPr lang="en-US" dirty="0" smtClean="0"/>
            <a:t>DP V2.3</a:t>
          </a:r>
          <a:endParaRPr lang="en-US" dirty="0"/>
        </a:p>
      </dgm:t>
    </dgm:pt>
    <dgm:pt modelId="{BC1C3C1F-A2B2-4839-8B4E-3556A694F574}" type="parTrans" cxnId="{08A6C012-0195-40C4-9DE5-DEC2D5CA137C}">
      <dgm:prSet/>
      <dgm:spPr/>
      <dgm:t>
        <a:bodyPr/>
        <a:lstStyle/>
        <a:p>
          <a:endParaRPr lang="en-US"/>
        </a:p>
      </dgm:t>
    </dgm:pt>
    <dgm:pt modelId="{66ADD0D1-0FB7-442F-88F9-86E042F082CB}" type="sibTrans" cxnId="{08A6C012-0195-40C4-9DE5-DEC2D5CA137C}">
      <dgm:prSet/>
      <dgm:spPr/>
      <dgm:t>
        <a:bodyPr/>
        <a:lstStyle/>
        <a:p>
          <a:endParaRPr lang="en-US"/>
        </a:p>
      </dgm:t>
    </dgm:pt>
    <dgm:pt modelId="{9525985C-99BC-4D62-8BE1-C0729F600C7D}">
      <dgm:prSet/>
      <dgm:spPr/>
      <dgm:t>
        <a:bodyPr/>
        <a:lstStyle/>
        <a:p>
          <a:pPr marL="228600" indent="0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DUC-E </a:t>
          </a:r>
          <a:r>
            <a:rPr lang="en-US" dirty="0" err="1" smtClean="0"/>
            <a:t>Eversource</a:t>
          </a:r>
          <a:r>
            <a:rPr lang="en-US" dirty="0" smtClean="0"/>
            <a:t> P2 1.2</a:t>
          </a:r>
          <a:endParaRPr lang="en-US" dirty="0"/>
        </a:p>
      </dgm:t>
    </dgm:pt>
    <dgm:pt modelId="{08152161-66AA-402F-9C95-9FC1A2AA6534}" type="parTrans" cxnId="{83B23EEF-0844-4CBA-8030-739DE62DD2DE}">
      <dgm:prSet/>
      <dgm:spPr/>
      <dgm:t>
        <a:bodyPr/>
        <a:lstStyle/>
        <a:p>
          <a:endParaRPr lang="en-US"/>
        </a:p>
      </dgm:t>
    </dgm:pt>
    <dgm:pt modelId="{56237972-63A8-4535-8B48-92A6A1029677}" type="sibTrans" cxnId="{83B23EEF-0844-4CBA-8030-739DE62DD2DE}">
      <dgm:prSet/>
      <dgm:spPr/>
      <dgm:t>
        <a:bodyPr/>
        <a:lstStyle/>
        <a:p>
          <a:endParaRPr lang="en-US"/>
        </a:p>
      </dgm:t>
    </dgm:pt>
    <dgm:pt modelId="{E5506AB3-5AAA-40BF-B067-A4E80E000E0C}">
      <dgm:prSet/>
      <dgm:spPr/>
      <dgm:t>
        <a:bodyPr/>
        <a:lstStyle/>
        <a:p>
          <a:r>
            <a:rPr lang="en-US" dirty="0" smtClean="0"/>
            <a:t>M7 Automation</a:t>
          </a:r>
          <a:endParaRPr lang="en-US" dirty="0"/>
        </a:p>
      </dgm:t>
    </dgm:pt>
    <dgm:pt modelId="{08CD0332-7F34-4604-942C-322CB588838E}" type="parTrans" cxnId="{4FA4C32D-D7FB-4D93-8909-6C1C443F3FFF}">
      <dgm:prSet/>
      <dgm:spPr/>
      <dgm:t>
        <a:bodyPr/>
        <a:lstStyle/>
        <a:p>
          <a:endParaRPr lang="en-US"/>
        </a:p>
      </dgm:t>
    </dgm:pt>
    <dgm:pt modelId="{2AE827BC-5CD5-4260-988C-1DC87A7D4A71}" type="sibTrans" cxnId="{4FA4C32D-D7FB-4D93-8909-6C1C443F3FFF}">
      <dgm:prSet/>
      <dgm:spPr/>
      <dgm:t>
        <a:bodyPr/>
        <a:lstStyle/>
        <a:p>
          <a:endParaRPr lang="en-US"/>
        </a:p>
      </dgm:t>
    </dgm:pt>
    <dgm:pt modelId="{20C22D75-0D5F-4007-A3AF-27D1439497FB}">
      <dgm:prSet/>
      <dgm:spPr/>
      <dgm:t>
        <a:bodyPr/>
        <a:lstStyle/>
        <a:p>
          <a:r>
            <a:rPr lang="en-US" dirty="0" smtClean="0"/>
            <a:t>Sensor Simulator</a:t>
          </a:r>
          <a:endParaRPr lang="en-US" dirty="0"/>
        </a:p>
      </dgm:t>
    </dgm:pt>
    <dgm:pt modelId="{730D74F0-C211-4286-BA75-0A6E5515D2CB}" type="parTrans" cxnId="{FA21430E-D66E-4903-9D0B-E475715251F9}">
      <dgm:prSet/>
      <dgm:spPr/>
      <dgm:t>
        <a:bodyPr/>
        <a:lstStyle/>
        <a:p>
          <a:endParaRPr lang="en-US"/>
        </a:p>
      </dgm:t>
    </dgm:pt>
    <dgm:pt modelId="{3DD84053-996E-4F72-8FF9-9408237C3DEB}" type="sibTrans" cxnId="{FA21430E-D66E-4903-9D0B-E475715251F9}">
      <dgm:prSet/>
      <dgm:spPr/>
      <dgm:t>
        <a:bodyPr/>
        <a:lstStyle/>
        <a:p>
          <a:endParaRPr lang="en-US"/>
        </a:p>
      </dgm:t>
    </dgm:pt>
    <dgm:pt modelId="{3CDFCE1B-FB32-4698-B6A3-25020F150E8C}">
      <dgm:prSet/>
      <dgm:spPr/>
      <dgm:t>
        <a:bodyPr/>
        <a:lstStyle/>
        <a:p>
          <a:r>
            <a:rPr lang="en-US" dirty="0" smtClean="0"/>
            <a:t>DUC-E </a:t>
          </a:r>
          <a:r>
            <a:rPr lang="en-US" dirty="0" err="1" smtClean="0"/>
            <a:t>Eversource</a:t>
          </a:r>
          <a:r>
            <a:rPr lang="en-US" dirty="0" smtClean="0"/>
            <a:t> 1.2</a:t>
          </a:r>
          <a:endParaRPr lang="en-US" dirty="0"/>
        </a:p>
      </dgm:t>
    </dgm:pt>
    <dgm:pt modelId="{ED820CEE-D1B5-4D7B-9813-8475B1DDB69D}" type="parTrans" cxnId="{B03BD63F-082C-4079-8EF8-760B699B32F0}">
      <dgm:prSet/>
      <dgm:spPr/>
      <dgm:t>
        <a:bodyPr/>
        <a:lstStyle/>
        <a:p>
          <a:endParaRPr lang="en-US"/>
        </a:p>
      </dgm:t>
    </dgm:pt>
    <dgm:pt modelId="{CF9738D6-9817-4FB8-80A3-C1DCD01B32BA}" type="sibTrans" cxnId="{B03BD63F-082C-4079-8EF8-760B699B32F0}">
      <dgm:prSet/>
      <dgm:spPr/>
      <dgm:t>
        <a:bodyPr/>
        <a:lstStyle/>
        <a:p>
          <a:endParaRPr lang="en-US"/>
        </a:p>
      </dgm:t>
    </dgm:pt>
    <dgm:pt modelId="{65677EA8-39B7-48A7-B96E-BA1ED8D18D9F}">
      <dgm:prSet/>
      <dgm:spPr/>
      <dgm:t>
        <a:bodyPr/>
        <a:lstStyle/>
        <a:p>
          <a:r>
            <a:rPr lang="en-US" dirty="0" smtClean="0"/>
            <a:t>ARMS V3.14</a:t>
          </a:r>
          <a:endParaRPr lang="en-US" dirty="0"/>
        </a:p>
      </dgm:t>
    </dgm:pt>
    <dgm:pt modelId="{E3E5542D-0C4B-49A8-9A3F-E136BAC89411}" type="sibTrans" cxnId="{12B063AC-2F74-4722-ACCC-CE0FEF807CDF}">
      <dgm:prSet/>
      <dgm:spPr/>
      <dgm:t>
        <a:bodyPr/>
        <a:lstStyle/>
        <a:p>
          <a:endParaRPr lang="en-US"/>
        </a:p>
      </dgm:t>
    </dgm:pt>
    <dgm:pt modelId="{4A48C39A-9924-44A8-BB7D-720F0D371B90}" type="parTrans" cxnId="{12B063AC-2F74-4722-ACCC-CE0FEF807CDF}">
      <dgm:prSet/>
      <dgm:spPr/>
      <dgm:t>
        <a:bodyPr/>
        <a:lstStyle/>
        <a:p>
          <a:endParaRPr lang="en-US"/>
        </a:p>
      </dgm:t>
    </dgm:pt>
    <dgm:pt modelId="{6D1F14E6-BF08-4C20-B3B1-555BDCA63988}">
      <dgm:prSet/>
      <dgm:spPr/>
      <dgm:t>
        <a:bodyPr/>
        <a:lstStyle/>
        <a:p>
          <a:r>
            <a:rPr lang="en-US" dirty="0" smtClean="0"/>
            <a:t>ARMS 3.14</a:t>
          </a:r>
          <a:endParaRPr lang="en-US" dirty="0"/>
        </a:p>
      </dgm:t>
    </dgm:pt>
    <dgm:pt modelId="{621BAE8F-7F50-4E3F-8A4E-1A4343DB28E5}" type="parTrans" cxnId="{5A1D7BC6-B9D8-42A1-8AD3-CFF0FE0E90FC}">
      <dgm:prSet/>
      <dgm:spPr/>
      <dgm:t>
        <a:bodyPr/>
        <a:lstStyle/>
        <a:p>
          <a:endParaRPr lang="en-US"/>
        </a:p>
      </dgm:t>
    </dgm:pt>
    <dgm:pt modelId="{7CC9B591-691D-418C-8FDC-A5ACAD8965FA}" type="sibTrans" cxnId="{5A1D7BC6-B9D8-42A1-8AD3-CFF0FE0E90FC}">
      <dgm:prSet/>
      <dgm:spPr/>
      <dgm:t>
        <a:bodyPr/>
        <a:lstStyle/>
        <a:p>
          <a:endParaRPr lang="en-US"/>
        </a:p>
      </dgm:t>
    </dgm:pt>
    <dgm:pt modelId="{E59A6035-6C00-4E0F-BE66-39E3DC40A6E3}">
      <dgm:prSet/>
      <dgm:spPr/>
      <dgm:t>
        <a:bodyPr/>
        <a:lstStyle/>
        <a:p>
          <a:pPr marL="228600" indent="0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ARMS </a:t>
          </a:r>
          <a:r>
            <a:rPr lang="en-US" dirty="0" err="1" smtClean="0"/>
            <a:t>ISGw</a:t>
          </a:r>
          <a:r>
            <a:rPr lang="en-US" dirty="0" smtClean="0"/>
            <a:t> deploy</a:t>
          </a:r>
          <a:endParaRPr lang="en-US" dirty="0"/>
        </a:p>
      </dgm:t>
    </dgm:pt>
    <dgm:pt modelId="{8C6BD3FA-483F-4DD8-8DF5-79828B99F848}" type="parTrans" cxnId="{45D2A0D2-81BB-4D49-B84E-6F66926BE4F5}">
      <dgm:prSet/>
      <dgm:spPr/>
      <dgm:t>
        <a:bodyPr/>
        <a:lstStyle/>
        <a:p>
          <a:endParaRPr lang="en-US"/>
        </a:p>
      </dgm:t>
    </dgm:pt>
    <dgm:pt modelId="{49909E67-7070-4DE2-8D9A-9D421ECE07D0}" type="sibTrans" cxnId="{45D2A0D2-81BB-4D49-B84E-6F66926BE4F5}">
      <dgm:prSet/>
      <dgm:spPr/>
      <dgm:t>
        <a:bodyPr/>
        <a:lstStyle/>
        <a:p>
          <a:endParaRPr lang="en-US"/>
        </a:p>
      </dgm:t>
    </dgm:pt>
    <dgm:pt modelId="{144EAD3E-2184-48A3-BCBF-8CEE9CBF31DB}">
      <dgm:prSet/>
      <dgm:spPr/>
      <dgm:t>
        <a:bodyPr/>
        <a:lstStyle/>
        <a:p>
          <a:r>
            <a:rPr lang="en-US" dirty="0" smtClean="0"/>
            <a:t>DP V2.4</a:t>
          </a:r>
          <a:endParaRPr lang="en-US" dirty="0"/>
        </a:p>
      </dgm:t>
    </dgm:pt>
    <dgm:pt modelId="{17036DD9-7FCB-4286-8713-D35A7B08551C}" type="parTrans" cxnId="{1E4E13AF-19BF-45E6-B085-471ACF432694}">
      <dgm:prSet/>
      <dgm:spPr/>
      <dgm:t>
        <a:bodyPr/>
        <a:lstStyle/>
        <a:p>
          <a:endParaRPr lang="en-US"/>
        </a:p>
      </dgm:t>
    </dgm:pt>
    <dgm:pt modelId="{3A631A67-88C8-4532-9111-BD9B83AFB76A}" type="sibTrans" cxnId="{1E4E13AF-19BF-45E6-B085-471ACF432694}">
      <dgm:prSet/>
      <dgm:spPr/>
      <dgm:t>
        <a:bodyPr/>
        <a:lstStyle/>
        <a:p>
          <a:endParaRPr lang="en-US"/>
        </a:p>
      </dgm:t>
    </dgm:pt>
    <dgm:pt modelId="{0EB9AA4A-84D8-440D-BECE-7560248E1907}">
      <dgm:prSet/>
      <dgm:spPr/>
      <dgm:t>
        <a:bodyPr/>
        <a:lstStyle/>
        <a:p>
          <a:r>
            <a:rPr lang="en-US" dirty="0" smtClean="0"/>
            <a:t>July 2016</a:t>
          </a:r>
          <a:endParaRPr lang="en-US" dirty="0"/>
        </a:p>
      </dgm:t>
    </dgm:pt>
    <dgm:pt modelId="{FA49D74E-C332-495F-BAA8-2214EC3632BA}" type="parTrans" cxnId="{61B3B21C-022C-459E-9EF7-92517DC61460}">
      <dgm:prSet/>
      <dgm:spPr/>
      <dgm:t>
        <a:bodyPr/>
        <a:lstStyle/>
        <a:p>
          <a:endParaRPr lang="en-US"/>
        </a:p>
      </dgm:t>
    </dgm:pt>
    <dgm:pt modelId="{5F442E59-8F9A-43D2-A420-F07468DFB384}" type="sibTrans" cxnId="{61B3B21C-022C-459E-9EF7-92517DC61460}">
      <dgm:prSet/>
      <dgm:spPr/>
      <dgm:t>
        <a:bodyPr/>
        <a:lstStyle/>
        <a:p>
          <a:endParaRPr lang="en-US"/>
        </a:p>
      </dgm:t>
    </dgm:pt>
    <dgm:pt modelId="{94572D9C-AD9A-46BA-BCA5-BAC65F279971}">
      <dgm:prSet/>
      <dgm:spPr/>
      <dgm:t>
        <a:bodyPr/>
        <a:lstStyle/>
        <a:p>
          <a:r>
            <a:rPr lang="en-US" dirty="0" smtClean="0"/>
            <a:t>August 2016</a:t>
          </a:r>
          <a:endParaRPr lang="en-US" dirty="0"/>
        </a:p>
      </dgm:t>
    </dgm:pt>
    <dgm:pt modelId="{4A7C83DE-BFE3-441D-BEA9-70B77E68FEDA}" type="parTrans" cxnId="{F7E1FECB-84AE-4FA4-A8F6-A773B5740F97}">
      <dgm:prSet/>
      <dgm:spPr/>
      <dgm:t>
        <a:bodyPr/>
        <a:lstStyle/>
        <a:p>
          <a:endParaRPr lang="en-US"/>
        </a:p>
      </dgm:t>
    </dgm:pt>
    <dgm:pt modelId="{C6B07F05-6739-4DCB-BAF8-85B1CA26C565}" type="sibTrans" cxnId="{F7E1FECB-84AE-4FA4-A8F6-A773B5740F97}">
      <dgm:prSet/>
      <dgm:spPr/>
      <dgm:t>
        <a:bodyPr/>
        <a:lstStyle/>
        <a:p>
          <a:endParaRPr lang="en-US"/>
        </a:p>
      </dgm:t>
    </dgm:pt>
    <dgm:pt modelId="{A09AFE52-6B69-4147-B24D-A36C62ECC3F4}">
      <dgm:prSet phldrT="[Text]"/>
      <dgm:spPr/>
      <dgm:t>
        <a:bodyPr/>
        <a:lstStyle/>
        <a:p>
          <a:r>
            <a:rPr lang="en-US" b="1" dirty="0" smtClean="0"/>
            <a:t>To be Completed</a:t>
          </a:r>
          <a:endParaRPr lang="en-US" dirty="0"/>
        </a:p>
      </dgm:t>
    </dgm:pt>
    <dgm:pt modelId="{EE856305-B952-4550-8886-7171FC464023}" type="parTrans" cxnId="{91F5CAAA-C92E-4EAA-9C85-7436F871E6E0}">
      <dgm:prSet/>
      <dgm:spPr/>
      <dgm:t>
        <a:bodyPr/>
        <a:lstStyle/>
        <a:p>
          <a:endParaRPr lang="en-US"/>
        </a:p>
      </dgm:t>
    </dgm:pt>
    <dgm:pt modelId="{7FBF3F5A-FE1A-407A-BAF0-49AF53D522B5}" type="sibTrans" cxnId="{91F5CAAA-C92E-4EAA-9C85-7436F871E6E0}">
      <dgm:prSet/>
      <dgm:spPr/>
      <dgm:t>
        <a:bodyPr/>
        <a:lstStyle/>
        <a:p>
          <a:endParaRPr lang="en-US"/>
        </a:p>
      </dgm:t>
    </dgm:pt>
    <dgm:pt modelId="{9812AD46-7D14-4854-B76E-DC2B71F34149}">
      <dgm:prSet phldrT="[Text]"/>
      <dgm:spPr/>
      <dgm:t>
        <a:bodyPr/>
        <a:lstStyle/>
        <a:p>
          <a:r>
            <a:rPr lang="en-US" b="1" dirty="0" smtClean="0"/>
            <a:t>To be Completed</a:t>
          </a:r>
          <a:endParaRPr lang="en-US" dirty="0"/>
        </a:p>
      </dgm:t>
    </dgm:pt>
    <dgm:pt modelId="{1A03B20B-8DB7-484F-91C6-2D02F41BBE57}" type="parTrans" cxnId="{7490B46C-8C4B-48DA-A1AB-34FBBEE62BC0}">
      <dgm:prSet/>
      <dgm:spPr/>
      <dgm:t>
        <a:bodyPr/>
        <a:lstStyle/>
        <a:p>
          <a:endParaRPr lang="en-US"/>
        </a:p>
      </dgm:t>
    </dgm:pt>
    <dgm:pt modelId="{A41A2006-A856-4DB9-B4BC-BA4A0663DB95}" type="sibTrans" cxnId="{7490B46C-8C4B-48DA-A1AB-34FBBEE62BC0}">
      <dgm:prSet/>
      <dgm:spPr/>
      <dgm:t>
        <a:bodyPr/>
        <a:lstStyle/>
        <a:p>
          <a:endParaRPr lang="en-US"/>
        </a:p>
      </dgm:t>
    </dgm:pt>
    <dgm:pt modelId="{DAF3146C-6F37-47B7-8E48-1584D8E9D1CB}">
      <dgm:prSet/>
      <dgm:spPr/>
      <dgm:t>
        <a:bodyPr/>
        <a:lstStyle/>
        <a:p>
          <a:r>
            <a:rPr lang="en-US" b="1" dirty="0" smtClean="0"/>
            <a:t>On-going Projects</a:t>
          </a:r>
          <a:endParaRPr lang="en-US" dirty="0"/>
        </a:p>
      </dgm:t>
    </dgm:pt>
    <dgm:pt modelId="{C671C038-0567-4A4B-A4FF-CE1E6BC2942F}" type="parTrans" cxnId="{E5609C46-AC71-483F-A031-4F4ECE8179F1}">
      <dgm:prSet/>
      <dgm:spPr/>
      <dgm:t>
        <a:bodyPr/>
        <a:lstStyle/>
        <a:p>
          <a:endParaRPr lang="en-US"/>
        </a:p>
      </dgm:t>
    </dgm:pt>
    <dgm:pt modelId="{682C60E9-035B-4558-81FC-2E4848B500E0}" type="sibTrans" cxnId="{E5609C46-AC71-483F-A031-4F4ECE8179F1}">
      <dgm:prSet/>
      <dgm:spPr/>
      <dgm:t>
        <a:bodyPr/>
        <a:lstStyle/>
        <a:p>
          <a:endParaRPr lang="en-US"/>
        </a:p>
      </dgm:t>
    </dgm:pt>
    <dgm:pt modelId="{F2D46FD4-71AC-4560-A06B-55749A85E590}">
      <dgm:prSet/>
      <dgm:spPr/>
      <dgm:t>
        <a:bodyPr/>
        <a:lstStyle/>
        <a:p>
          <a:pPr marL="228600" indent="0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mtClean="0"/>
            <a:t>PS 4.0.2</a:t>
          </a:r>
          <a:endParaRPr lang="en-US" dirty="0"/>
        </a:p>
      </dgm:t>
    </dgm:pt>
    <dgm:pt modelId="{C5145E19-FAB2-41FA-AEFB-CF057F6C45E3}" type="parTrans" cxnId="{14226DAF-C2B7-4EB2-B1AC-89A089349BB2}">
      <dgm:prSet/>
      <dgm:spPr/>
      <dgm:t>
        <a:bodyPr/>
        <a:lstStyle/>
        <a:p>
          <a:endParaRPr lang="en-US"/>
        </a:p>
      </dgm:t>
    </dgm:pt>
    <dgm:pt modelId="{DBEB2401-3098-426C-A115-D59813E7F446}" type="sibTrans" cxnId="{14226DAF-C2B7-4EB2-B1AC-89A089349BB2}">
      <dgm:prSet/>
      <dgm:spPr/>
      <dgm:t>
        <a:bodyPr/>
        <a:lstStyle/>
        <a:p>
          <a:endParaRPr lang="en-US"/>
        </a:p>
      </dgm:t>
    </dgm:pt>
    <dgm:pt modelId="{1F8F85FD-6740-456E-8757-3E57C433D6D3}">
      <dgm:prSet/>
      <dgm:spPr/>
      <dgm:t>
        <a:bodyPr/>
        <a:lstStyle/>
        <a:p>
          <a:pPr marL="228600" indent="0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err="1" smtClean="0"/>
            <a:t>DobleSyncForms</a:t>
          </a:r>
          <a:r>
            <a:rPr lang="en-US" dirty="0" smtClean="0"/>
            <a:t> 1.2</a:t>
          </a:r>
          <a:endParaRPr lang="en-US" dirty="0"/>
        </a:p>
      </dgm:t>
    </dgm:pt>
    <dgm:pt modelId="{E71F4151-2A90-4A90-83B1-3C40BA2040C3}" type="parTrans" cxnId="{F9A44138-29A9-4D17-A63F-8DE3CF0B25BC}">
      <dgm:prSet/>
      <dgm:spPr/>
      <dgm:t>
        <a:bodyPr/>
        <a:lstStyle/>
        <a:p>
          <a:endParaRPr lang="en-US"/>
        </a:p>
      </dgm:t>
    </dgm:pt>
    <dgm:pt modelId="{BE0A2089-6631-4AB3-AE84-8CDEE3DF947E}" type="sibTrans" cxnId="{F9A44138-29A9-4D17-A63F-8DE3CF0B25BC}">
      <dgm:prSet/>
      <dgm:spPr/>
      <dgm:t>
        <a:bodyPr/>
        <a:lstStyle/>
        <a:p>
          <a:endParaRPr lang="en-US"/>
        </a:p>
      </dgm:t>
    </dgm:pt>
    <dgm:pt modelId="{FEEDA947-3E9D-4798-843F-14380EC9618C}">
      <dgm:prSet/>
      <dgm:spPr/>
      <dgm:t>
        <a:bodyPr/>
        <a:lstStyle/>
        <a:p>
          <a:pPr marL="228600" indent="0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DTA 7.4.3 FW 1.2.7</a:t>
          </a:r>
          <a:endParaRPr lang="en-US" dirty="0"/>
        </a:p>
      </dgm:t>
    </dgm:pt>
    <dgm:pt modelId="{BA0D436C-4E63-4F07-AFD2-B323E4DE8F72}" type="parTrans" cxnId="{DA1076FD-7E44-48B2-AF81-BAE1429548D7}">
      <dgm:prSet/>
      <dgm:spPr/>
      <dgm:t>
        <a:bodyPr/>
        <a:lstStyle/>
        <a:p>
          <a:endParaRPr lang="en-US"/>
        </a:p>
      </dgm:t>
    </dgm:pt>
    <dgm:pt modelId="{06440615-54C3-4BBB-9558-50A9E1647EE5}" type="sibTrans" cxnId="{DA1076FD-7E44-48B2-AF81-BAE1429548D7}">
      <dgm:prSet/>
      <dgm:spPr/>
      <dgm:t>
        <a:bodyPr/>
        <a:lstStyle/>
        <a:p>
          <a:endParaRPr lang="en-US"/>
        </a:p>
      </dgm:t>
    </dgm:pt>
    <dgm:pt modelId="{07109156-282E-4025-B37E-3E31D1441BF6}">
      <dgm:prSet/>
      <dgm:spPr/>
      <dgm:t>
        <a:bodyPr/>
        <a:lstStyle/>
        <a:p>
          <a:pPr marL="228600" indent="0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DP V2.4</a:t>
          </a:r>
          <a:endParaRPr lang="en-US" dirty="0"/>
        </a:p>
      </dgm:t>
    </dgm:pt>
    <dgm:pt modelId="{0FACCC89-2724-44E2-81F7-0B538676C83C}" type="parTrans" cxnId="{7BDE7759-46C6-47C6-8392-8673C5EC66A3}">
      <dgm:prSet/>
      <dgm:spPr/>
      <dgm:t>
        <a:bodyPr/>
        <a:lstStyle/>
        <a:p>
          <a:endParaRPr lang="en-US"/>
        </a:p>
      </dgm:t>
    </dgm:pt>
    <dgm:pt modelId="{48D801CF-22E7-490E-93D8-8D7C45AD70FB}" type="sibTrans" cxnId="{7BDE7759-46C6-47C6-8392-8673C5EC66A3}">
      <dgm:prSet/>
      <dgm:spPr/>
      <dgm:t>
        <a:bodyPr/>
        <a:lstStyle/>
        <a:p>
          <a:endParaRPr lang="en-US"/>
        </a:p>
      </dgm:t>
    </dgm:pt>
    <dgm:pt modelId="{E0DE17B3-BE5A-41F2-95DA-04F953A3E740}">
      <dgm:prSet/>
      <dgm:spPr/>
      <dgm:t>
        <a:bodyPr/>
        <a:lstStyle/>
        <a:p>
          <a:pPr marL="228600" indent="0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Automate DUC-E Regression</a:t>
          </a:r>
          <a:endParaRPr lang="en-US" dirty="0"/>
        </a:p>
      </dgm:t>
    </dgm:pt>
    <dgm:pt modelId="{1E1B117F-225A-495C-9AE7-2BA6B7615049}" type="parTrans" cxnId="{C8D86DC9-E307-4DF5-AAB4-26A5A4180597}">
      <dgm:prSet/>
      <dgm:spPr/>
      <dgm:t>
        <a:bodyPr/>
        <a:lstStyle/>
        <a:p>
          <a:endParaRPr lang="en-US"/>
        </a:p>
      </dgm:t>
    </dgm:pt>
    <dgm:pt modelId="{321BD2B6-141C-4839-A66E-3833D7DF002E}" type="sibTrans" cxnId="{C8D86DC9-E307-4DF5-AAB4-26A5A4180597}">
      <dgm:prSet/>
      <dgm:spPr/>
      <dgm:t>
        <a:bodyPr/>
        <a:lstStyle/>
        <a:p>
          <a:endParaRPr lang="en-US"/>
        </a:p>
      </dgm:t>
    </dgm:pt>
    <dgm:pt modelId="{C276E8B5-FE60-4F3D-84DA-AA55F196884A}">
      <dgm:prSet/>
      <dgm:spPr/>
      <dgm:t>
        <a:bodyPr/>
        <a:lstStyle/>
        <a:p>
          <a:pPr marL="228600" indent="0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ARMS 3.14</a:t>
          </a:r>
          <a:endParaRPr lang="en-US" dirty="0"/>
        </a:p>
      </dgm:t>
    </dgm:pt>
    <dgm:pt modelId="{77C15592-35DF-4449-9A9F-A13B2E09DC6B}" type="sibTrans" cxnId="{0D354BD5-7336-401A-88EA-DF0354FAFA45}">
      <dgm:prSet/>
      <dgm:spPr/>
      <dgm:t>
        <a:bodyPr/>
        <a:lstStyle/>
        <a:p>
          <a:endParaRPr lang="en-US"/>
        </a:p>
      </dgm:t>
    </dgm:pt>
    <dgm:pt modelId="{DA76BE37-EA20-43CA-93E4-D2863E07D380}" type="parTrans" cxnId="{0D354BD5-7336-401A-88EA-DF0354FAFA45}">
      <dgm:prSet/>
      <dgm:spPr/>
      <dgm:t>
        <a:bodyPr/>
        <a:lstStyle/>
        <a:p>
          <a:endParaRPr lang="en-US"/>
        </a:p>
      </dgm:t>
    </dgm:pt>
    <dgm:pt modelId="{FF4F3C45-B137-4A3F-8EA9-FECE33E70854}">
      <dgm:prSet/>
      <dgm:spPr/>
      <dgm:t>
        <a:bodyPr/>
        <a:lstStyle/>
        <a:p>
          <a:pPr marL="228600" indent="0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Automate ARMS Regression</a:t>
          </a:r>
          <a:endParaRPr lang="en-US" dirty="0"/>
        </a:p>
      </dgm:t>
    </dgm:pt>
    <dgm:pt modelId="{10B56875-B22C-41FB-A931-7318E75465F0}" type="parTrans" cxnId="{59B82259-653A-449D-9416-D8E74D6D7293}">
      <dgm:prSet/>
      <dgm:spPr/>
      <dgm:t>
        <a:bodyPr/>
        <a:lstStyle/>
        <a:p>
          <a:endParaRPr lang="en-US"/>
        </a:p>
      </dgm:t>
    </dgm:pt>
    <dgm:pt modelId="{30936BD7-76C3-40D9-B0E8-99CE3D64CE9B}" type="sibTrans" cxnId="{59B82259-653A-449D-9416-D8E74D6D7293}">
      <dgm:prSet/>
      <dgm:spPr/>
      <dgm:t>
        <a:bodyPr/>
        <a:lstStyle/>
        <a:p>
          <a:endParaRPr lang="en-US"/>
        </a:p>
      </dgm:t>
    </dgm:pt>
    <dgm:pt modelId="{2EF82A68-9E82-42BA-88BC-03853011DDFF}">
      <dgm:prSet/>
      <dgm:spPr/>
      <dgm:t>
        <a:bodyPr/>
        <a:lstStyle/>
        <a:p>
          <a:pPr marL="228600" indent="0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DUC-E transition</a:t>
          </a:r>
          <a:endParaRPr lang="en-US" dirty="0"/>
        </a:p>
      </dgm:t>
    </dgm:pt>
    <dgm:pt modelId="{FECF9797-8BD4-468D-848E-96472BE5E39F}" type="parTrans" cxnId="{73C171E5-F078-42E8-AB3B-6D47EB5DC697}">
      <dgm:prSet/>
      <dgm:spPr/>
      <dgm:t>
        <a:bodyPr/>
        <a:lstStyle/>
        <a:p>
          <a:endParaRPr lang="en-US"/>
        </a:p>
      </dgm:t>
    </dgm:pt>
    <dgm:pt modelId="{939A0413-7E30-44C2-87F6-C489EE96C199}" type="sibTrans" cxnId="{73C171E5-F078-42E8-AB3B-6D47EB5DC697}">
      <dgm:prSet/>
      <dgm:spPr/>
      <dgm:t>
        <a:bodyPr/>
        <a:lstStyle/>
        <a:p>
          <a:endParaRPr lang="en-US"/>
        </a:p>
      </dgm:t>
    </dgm:pt>
    <dgm:pt modelId="{7EE71E00-2E92-466E-9229-4410D47BC2CF}">
      <dgm:prSet/>
      <dgm:spPr/>
      <dgm:t>
        <a:bodyPr/>
        <a:lstStyle/>
        <a:p>
          <a:pPr marL="228600" indent="0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mtClean="0"/>
            <a:t>Sensor Simulator</a:t>
          </a:r>
          <a:endParaRPr lang="en-US" dirty="0"/>
        </a:p>
      </dgm:t>
    </dgm:pt>
    <dgm:pt modelId="{02F43406-15B2-4781-B16B-078BEE286C9C}" type="parTrans" cxnId="{04FBA408-324B-497F-9798-73298C9CD157}">
      <dgm:prSet/>
      <dgm:spPr/>
      <dgm:t>
        <a:bodyPr/>
        <a:lstStyle/>
        <a:p>
          <a:endParaRPr lang="en-US"/>
        </a:p>
      </dgm:t>
    </dgm:pt>
    <dgm:pt modelId="{94C66230-AE74-4206-94C9-33523797C372}" type="sibTrans" cxnId="{04FBA408-324B-497F-9798-73298C9CD157}">
      <dgm:prSet/>
      <dgm:spPr/>
      <dgm:t>
        <a:bodyPr/>
        <a:lstStyle/>
        <a:p>
          <a:endParaRPr lang="en-US"/>
        </a:p>
      </dgm:t>
    </dgm:pt>
    <dgm:pt modelId="{0822B9C0-F65E-499E-9DF7-E1D1557854DE}">
      <dgm:prSet/>
      <dgm:spPr/>
      <dgm:t>
        <a:bodyPr/>
        <a:lstStyle/>
        <a:p>
          <a:r>
            <a:rPr lang="en-US" dirty="0" smtClean="0"/>
            <a:t>Sensor Simulator</a:t>
          </a:r>
          <a:endParaRPr lang="en-US" dirty="0"/>
        </a:p>
      </dgm:t>
    </dgm:pt>
    <dgm:pt modelId="{73563E70-ADA8-4409-8892-A757CB1C2FAA}" type="parTrans" cxnId="{EF02F7B5-9609-421C-BFCD-9C66900AAFF9}">
      <dgm:prSet/>
      <dgm:spPr/>
      <dgm:t>
        <a:bodyPr/>
        <a:lstStyle/>
        <a:p>
          <a:endParaRPr lang="en-US"/>
        </a:p>
      </dgm:t>
    </dgm:pt>
    <dgm:pt modelId="{A0F47312-0A66-452B-A204-D8C2439F67C9}" type="sibTrans" cxnId="{EF02F7B5-9609-421C-BFCD-9C66900AAFF9}">
      <dgm:prSet/>
      <dgm:spPr/>
      <dgm:t>
        <a:bodyPr/>
        <a:lstStyle/>
        <a:p>
          <a:endParaRPr lang="en-US"/>
        </a:p>
      </dgm:t>
    </dgm:pt>
    <dgm:pt modelId="{E947C5E0-B943-4E9B-9AAA-07E4CF7B3E52}">
      <dgm:prSet/>
      <dgm:spPr/>
      <dgm:t>
        <a:bodyPr/>
        <a:lstStyle/>
        <a:p>
          <a:r>
            <a:rPr lang="en-US" dirty="0" smtClean="0"/>
            <a:t>DUC-E Regression Automation</a:t>
          </a:r>
          <a:endParaRPr lang="en-US" dirty="0"/>
        </a:p>
      </dgm:t>
    </dgm:pt>
    <dgm:pt modelId="{F67C9640-3C2A-4A62-90CA-531279FDD699}" type="parTrans" cxnId="{93A8FC17-B951-416E-A2A6-2F55A63C9AEB}">
      <dgm:prSet/>
      <dgm:spPr/>
      <dgm:t>
        <a:bodyPr/>
        <a:lstStyle/>
        <a:p>
          <a:endParaRPr lang="en-US"/>
        </a:p>
      </dgm:t>
    </dgm:pt>
    <dgm:pt modelId="{EE9DEFC0-ACE2-429F-A74C-68CB99D73E28}" type="sibTrans" cxnId="{93A8FC17-B951-416E-A2A6-2F55A63C9AEB}">
      <dgm:prSet/>
      <dgm:spPr/>
      <dgm:t>
        <a:bodyPr/>
        <a:lstStyle/>
        <a:p>
          <a:endParaRPr lang="en-US"/>
        </a:p>
      </dgm:t>
    </dgm:pt>
    <dgm:pt modelId="{66E6550E-E882-4C25-AB3F-E5151C1BCB43}">
      <dgm:prSet phldrT="[Text]"/>
      <dgm:spPr/>
      <dgm:t>
        <a:bodyPr/>
        <a:lstStyle/>
        <a:p>
          <a:r>
            <a:rPr lang="en-US" dirty="0" smtClean="0"/>
            <a:t>PS 4.2</a:t>
          </a:r>
          <a:endParaRPr lang="en-US" dirty="0"/>
        </a:p>
      </dgm:t>
    </dgm:pt>
    <dgm:pt modelId="{1E72EAB1-B89B-472D-B372-98676F1FE8F1}" type="parTrans" cxnId="{DD44FE3D-D706-4860-B30D-7E26E8127883}">
      <dgm:prSet/>
      <dgm:spPr/>
      <dgm:t>
        <a:bodyPr/>
        <a:lstStyle/>
        <a:p>
          <a:endParaRPr lang="en-US"/>
        </a:p>
      </dgm:t>
    </dgm:pt>
    <dgm:pt modelId="{14627B24-14D2-49DC-9817-6EF0C158987A}" type="sibTrans" cxnId="{DD44FE3D-D706-4860-B30D-7E26E8127883}">
      <dgm:prSet/>
      <dgm:spPr/>
      <dgm:t>
        <a:bodyPr/>
        <a:lstStyle/>
        <a:p>
          <a:endParaRPr lang="en-US"/>
        </a:p>
      </dgm:t>
    </dgm:pt>
    <dgm:pt modelId="{0AB14BB0-AE75-45C6-BF4A-09E9D53AD536}">
      <dgm:prSet phldrT="[Text]"/>
      <dgm:spPr/>
      <dgm:t>
        <a:bodyPr/>
        <a:lstStyle/>
        <a:p>
          <a:r>
            <a:rPr lang="en-US" dirty="0" smtClean="0"/>
            <a:t>ARMS 3.15</a:t>
          </a:r>
          <a:endParaRPr lang="en-US" dirty="0"/>
        </a:p>
      </dgm:t>
    </dgm:pt>
    <dgm:pt modelId="{0E0F4FBA-2482-4C20-A72A-BDC5A92BB81F}" type="parTrans" cxnId="{BFF28327-8C64-4545-BC9C-7417F79C10F9}">
      <dgm:prSet/>
      <dgm:spPr/>
      <dgm:t>
        <a:bodyPr/>
        <a:lstStyle/>
        <a:p>
          <a:endParaRPr lang="en-US"/>
        </a:p>
      </dgm:t>
    </dgm:pt>
    <dgm:pt modelId="{AF73A224-FCDC-4AA4-A034-ED3D9D50E7A6}" type="sibTrans" cxnId="{BFF28327-8C64-4545-BC9C-7417F79C10F9}">
      <dgm:prSet/>
      <dgm:spPr/>
      <dgm:t>
        <a:bodyPr/>
        <a:lstStyle/>
        <a:p>
          <a:endParaRPr lang="en-US"/>
        </a:p>
      </dgm:t>
    </dgm:pt>
    <dgm:pt modelId="{F90F0493-1084-4C8D-BA5D-DE5E5EE3B2D5}">
      <dgm:prSet phldrT="[Text]"/>
      <dgm:spPr/>
      <dgm:t>
        <a:bodyPr/>
        <a:lstStyle/>
        <a:p>
          <a:r>
            <a:rPr lang="en-US" dirty="0" smtClean="0"/>
            <a:t>DP V2.5</a:t>
          </a:r>
          <a:endParaRPr lang="en-US" dirty="0"/>
        </a:p>
      </dgm:t>
    </dgm:pt>
    <dgm:pt modelId="{DD0AD78D-B6E1-42E8-93BE-AB4CE7F1DA8B}" type="parTrans" cxnId="{F90EE5F7-8CC7-4747-AC6C-9BFEFE082772}">
      <dgm:prSet/>
      <dgm:spPr/>
      <dgm:t>
        <a:bodyPr/>
        <a:lstStyle/>
        <a:p>
          <a:endParaRPr lang="en-US"/>
        </a:p>
      </dgm:t>
    </dgm:pt>
    <dgm:pt modelId="{87A4FDA0-9492-4DAB-86B3-7F6A86F08B80}" type="sibTrans" cxnId="{F90EE5F7-8CC7-4747-AC6C-9BFEFE082772}">
      <dgm:prSet/>
      <dgm:spPr/>
      <dgm:t>
        <a:bodyPr/>
        <a:lstStyle/>
        <a:p>
          <a:endParaRPr lang="en-US"/>
        </a:p>
      </dgm:t>
    </dgm:pt>
    <dgm:pt modelId="{90252A22-18ED-4180-8A68-77ECFCF37CAC}">
      <dgm:prSet phldrT="[Text]"/>
      <dgm:spPr/>
      <dgm:t>
        <a:bodyPr/>
        <a:lstStyle/>
        <a:p>
          <a:r>
            <a:rPr lang="en-US" b="1" dirty="0" smtClean="0"/>
            <a:t>On-going Projects</a:t>
          </a:r>
          <a:endParaRPr lang="en-US" dirty="0"/>
        </a:p>
      </dgm:t>
    </dgm:pt>
    <dgm:pt modelId="{98E28410-9C2F-49C8-8861-FE32155B476C}" type="parTrans" cxnId="{9AE2AF89-395C-42C8-B3DB-784EB6446A61}">
      <dgm:prSet/>
      <dgm:spPr/>
      <dgm:t>
        <a:bodyPr/>
        <a:lstStyle/>
        <a:p>
          <a:endParaRPr lang="en-US"/>
        </a:p>
      </dgm:t>
    </dgm:pt>
    <dgm:pt modelId="{0BA56CF6-4933-403E-8670-D6CA5D941C7F}" type="sibTrans" cxnId="{9AE2AF89-395C-42C8-B3DB-784EB6446A61}">
      <dgm:prSet/>
      <dgm:spPr/>
      <dgm:t>
        <a:bodyPr/>
        <a:lstStyle/>
        <a:p>
          <a:endParaRPr lang="en-US"/>
        </a:p>
      </dgm:t>
    </dgm:pt>
    <dgm:pt modelId="{73DAFAFC-32D7-488D-966D-D4A185CE55DA}">
      <dgm:prSet/>
      <dgm:spPr/>
      <dgm:t>
        <a:bodyPr/>
        <a:lstStyle/>
        <a:p>
          <a:r>
            <a:rPr lang="en-US" dirty="0" smtClean="0"/>
            <a:t>DTA 7.4.3 FW 1.2.7</a:t>
          </a:r>
          <a:endParaRPr lang="en-US" dirty="0"/>
        </a:p>
      </dgm:t>
    </dgm:pt>
    <dgm:pt modelId="{17739CFE-CC2D-413A-843F-3893DEFFCEA9}" type="parTrans" cxnId="{AFF97EAC-8FED-4C1C-8E80-B2E1F48A69A5}">
      <dgm:prSet/>
      <dgm:spPr/>
      <dgm:t>
        <a:bodyPr/>
        <a:lstStyle/>
        <a:p>
          <a:endParaRPr lang="en-US"/>
        </a:p>
      </dgm:t>
    </dgm:pt>
    <dgm:pt modelId="{F5E9D1D1-C5C5-41DF-959A-B5B8A9268B6C}" type="sibTrans" cxnId="{AFF97EAC-8FED-4C1C-8E80-B2E1F48A69A5}">
      <dgm:prSet/>
      <dgm:spPr/>
      <dgm:t>
        <a:bodyPr/>
        <a:lstStyle/>
        <a:p>
          <a:endParaRPr lang="en-US"/>
        </a:p>
      </dgm:t>
    </dgm:pt>
    <dgm:pt modelId="{8FD263B7-8CA6-435D-8BD7-903964EEE2EA}">
      <dgm:prSet/>
      <dgm:spPr/>
      <dgm:t>
        <a:bodyPr/>
        <a:lstStyle/>
        <a:p>
          <a:r>
            <a:rPr lang="en-US" dirty="0" smtClean="0"/>
            <a:t>Automate Doble Prime Regression</a:t>
          </a:r>
          <a:endParaRPr lang="en-US" dirty="0"/>
        </a:p>
      </dgm:t>
    </dgm:pt>
    <dgm:pt modelId="{177CD102-0EAC-4E54-9F38-188567361916}" type="parTrans" cxnId="{C1079071-0414-4D36-88CB-10041B60BC77}">
      <dgm:prSet/>
      <dgm:spPr/>
      <dgm:t>
        <a:bodyPr/>
        <a:lstStyle/>
        <a:p>
          <a:endParaRPr lang="en-US"/>
        </a:p>
      </dgm:t>
    </dgm:pt>
    <dgm:pt modelId="{D421045D-9B62-49C0-9F1F-ECC34726D79D}" type="sibTrans" cxnId="{C1079071-0414-4D36-88CB-10041B60BC77}">
      <dgm:prSet/>
      <dgm:spPr/>
      <dgm:t>
        <a:bodyPr/>
        <a:lstStyle/>
        <a:p>
          <a:endParaRPr lang="en-US"/>
        </a:p>
      </dgm:t>
    </dgm:pt>
    <dgm:pt modelId="{4D4779C1-56D9-4292-8F49-B1A68C6669A8}">
      <dgm:prSet/>
      <dgm:spPr/>
      <dgm:t>
        <a:bodyPr/>
        <a:lstStyle/>
        <a:p>
          <a:r>
            <a:rPr lang="en-US" dirty="0" smtClean="0"/>
            <a:t>Automate ARMS Regression</a:t>
          </a:r>
          <a:endParaRPr lang="en-US" dirty="0"/>
        </a:p>
      </dgm:t>
    </dgm:pt>
    <dgm:pt modelId="{6329DF3F-F606-43D7-AF2B-D0F52753532F}" type="parTrans" cxnId="{91BA6498-26FF-4F90-A35D-5D2766F18574}">
      <dgm:prSet/>
      <dgm:spPr/>
      <dgm:t>
        <a:bodyPr/>
        <a:lstStyle/>
        <a:p>
          <a:endParaRPr lang="en-US"/>
        </a:p>
      </dgm:t>
    </dgm:pt>
    <dgm:pt modelId="{89B930B7-B3B5-4EED-BBED-3079D020FA5B}" type="sibTrans" cxnId="{91BA6498-26FF-4F90-A35D-5D2766F18574}">
      <dgm:prSet/>
      <dgm:spPr/>
      <dgm:t>
        <a:bodyPr/>
        <a:lstStyle/>
        <a:p>
          <a:endParaRPr lang="en-US"/>
        </a:p>
      </dgm:t>
    </dgm:pt>
    <dgm:pt modelId="{01BD4FF1-06AA-41C4-BB50-8DC32FA5ECAC}">
      <dgm:prSet/>
      <dgm:spPr/>
      <dgm:t>
        <a:bodyPr/>
        <a:lstStyle/>
        <a:p>
          <a:r>
            <a:rPr lang="en-US" dirty="0" smtClean="0"/>
            <a:t>PS V4.2.1</a:t>
          </a:r>
          <a:endParaRPr lang="en-US" dirty="0"/>
        </a:p>
      </dgm:t>
    </dgm:pt>
    <dgm:pt modelId="{7D3DF9E3-F9C3-4BD5-99F5-D8AF6F301CE2}" type="parTrans" cxnId="{2782DB52-085A-4205-B2F5-52538AA888DA}">
      <dgm:prSet/>
      <dgm:spPr/>
      <dgm:t>
        <a:bodyPr/>
        <a:lstStyle/>
        <a:p>
          <a:endParaRPr lang="en-US"/>
        </a:p>
      </dgm:t>
    </dgm:pt>
    <dgm:pt modelId="{0E17499E-ED3F-4E1B-BF45-F91ED4E42DB9}" type="sibTrans" cxnId="{2782DB52-085A-4205-B2F5-52538AA888DA}">
      <dgm:prSet/>
      <dgm:spPr/>
      <dgm:t>
        <a:bodyPr/>
        <a:lstStyle/>
        <a:p>
          <a:endParaRPr lang="en-US"/>
        </a:p>
      </dgm:t>
    </dgm:pt>
    <dgm:pt modelId="{AEC66E66-7152-4E88-B3CB-331706E51B78}">
      <dgm:prSet/>
      <dgm:spPr/>
      <dgm:t>
        <a:bodyPr/>
        <a:lstStyle/>
        <a:p>
          <a:r>
            <a:rPr lang="en-US" dirty="0" smtClean="0"/>
            <a:t>DTA V7.5</a:t>
          </a:r>
          <a:endParaRPr lang="en-US" dirty="0"/>
        </a:p>
      </dgm:t>
    </dgm:pt>
    <dgm:pt modelId="{2E222954-8189-4E57-ADE8-BCEDD7B4272F}" type="parTrans" cxnId="{ACB6337B-CBD3-4DA0-854C-D021D3AA51F4}">
      <dgm:prSet/>
      <dgm:spPr/>
      <dgm:t>
        <a:bodyPr/>
        <a:lstStyle/>
        <a:p>
          <a:endParaRPr lang="en-US"/>
        </a:p>
      </dgm:t>
    </dgm:pt>
    <dgm:pt modelId="{0487A72D-E83E-4135-B3EC-C73422695D2B}" type="sibTrans" cxnId="{ACB6337B-CBD3-4DA0-854C-D021D3AA51F4}">
      <dgm:prSet/>
      <dgm:spPr/>
      <dgm:t>
        <a:bodyPr/>
        <a:lstStyle/>
        <a:p>
          <a:endParaRPr lang="en-US"/>
        </a:p>
      </dgm:t>
    </dgm:pt>
    <dgm:pt modelId="{8E10980C-C7DC-4ACA-AE50-45B864092D4E}">
      <dgm:prSet/>
      <dgm:spPr/>
      <dgm:t>
        <a:bodyPr/>
        <a:lstStyle/>
        <a:p>
          <a:r>
            <a:rPr lang="en-US" dirty="0" smtClean="0"/>
            <a:t>DUC-E</a:t>
          </a:r>
          <a:endParaRPr lang="en-US" dirty="0"/>
        </a:p>
      </dgm:t>
    </dgm:pt>
    <dgm:pt modelId="{3C62AA6E-6E2A-4A2A-B29C-B17E0876DD88}" type="parTrans" cxnId="{977D129F-F665-40EA-9B42-C4E63001E442}">
      <dgm:prSet/>
      <dgm:spPr/>
      <dgm:t>
        <a:bodyPr/>
        <a:lstStyle/>
        <a:p>
          <a:endParaRPr lang="en-US"/>
        </a:p>
      </dgm:t>
    </dgm:pt>
    <dgm:pt modelId="{83F19CFF-F4D3-4FBE-ABE1-C960178179E5}" type="sibTrans" cxnId="{977D129F-F665-40EA-9B42-C4E63001E442}">
      <dgm:prSet/>
      <dgm:spPr/>
      <dgm:t>
        <a:bodyPr/>
        <a:lstStyle/>
        <a:p>
          <a:endParaRPr lang="en-US"/>
        </a:p>
      </dgm:t>
    </dgm:pt>
    <dgm:pt modelId="{97A61150-A42A-4CAC-8D1C-19152140CD27}">
      <dgm:prSet/>
      <dgm:spPr/>
      <dgm:t>
        <a:bodyPr/>
        <a:lstStyle/>
        <a:p>
          <a:r>
            <a:rPr lang="en-US" dirty="0" smtClean="0"/>
            <a:t>Sensor Simulator</a:t>
          </a:r>
          <a:endParaRPr lang="en-US" dirty="0"/>
        </a:p>
      </dgm:t>
    </dgm:pt>
    <dgm:pt modelId="{62DD3601-83ED-4D72-B8EF-9BEC97E775D6}" type="parTrans" cxnId="{27B9DE9A-6A8E-49BC-8085-35934AA7AA8F}">
      <dgm:prSet/>
      <dgm:spPr/>
      <dgm:t>
        <a:bodyPr/>
        <a:lstStyle/>
        <a:p>
          <a:endParaRPr lang="en-US"/>
        </a:p>
      </dgm:t>
    </dgm:pt>
    <dgm:pt modelId="{00B45F05-4443-4D68-8B7B-B107B4842F95}" type="sibTrans" cxnId="{27B9DE9A-6A8E-49BC-8085-35934AA7AA8F}">
      <dgm:prSet/>
      <dgm:spPr/>
      <dgm:t>
        <a:bodyPr/>
        <a:lstStyle/>
        <a:p>
          <a:endParaRPr lang="en-US"/>
        </a:p>
      </dgm:t>
    </dgm:pt>
    <dgm:pt modelId="{941AFE19-C300-4728-BFFA-0F7B81A22EAD}">
      <dgm:prSet/>
      <dgm:spPr/>
      <dgm:t>
        <a:bodyPr/>
        <a:lstStyle/>
        <a:p>
          <a:r>
            <a:rPr lang="en-US" dirty="0" smtClean="0"/>
            <a:t>DUC-E Regression Automation</a:t>
          </a:r>
          <a:endParaRPr lang="en-US" dirty="0"/>
        </a:p>
      </dgm:t>
    </dgm:pt>
    <dgm:pt modelId="{ED68DAB9-8CD0-4BDB-AA1E-7F96E20D1B14}" type="parTrans" cxnId="{F9A8F798-6C60-4AB7-8FD5-690D28D8914A}">
      <dgm:prSet/>
      <dgm:spPr/>
      <dgm:t>
        <a:bodyPr/>
        <a:lstStyle/>
        <a:p>
          <a:endParaRPr lang="en-US"/>
        </a:p>
      </dgm:t>
    </dgm:pt>
    <dgm:pt modelId="{21C90E22-350D-4A7C-81A1-390DAA32896A}" type="sibTrans" cxnId="{F9A8F798-6C60-4AB7-8FD5-690D28D8914A}">
      <dgm:prSet/>
      <dgm:spPr/>
      <dgm:t>
        <a:bodyPr/>
        <a:lstStyle/>
        <a:p>
          <a:endParaRPr lang="en-US"/>
        </a:p>
      </dgm:t>
    </dgm:pt>
    <dgm:pt modelId="{164E93C1-EAD1-4AB9-B087-3C274D093EAB}">
      <dgm:prSet phldrT="[Text]"/>
      <dgm:spPr/>
      <dgm:t>
        <a:bodyPr/>
        <a:lstStyle/>
        <a:p>
          <a:r>
            <a:rPr lang="en-US" dirty="0" smtClean="0"/>
            <a:t>PS V 4.2.1</a:t>
          </a:r>
          <a:endParaRPr lang="en-US" dirty="0"/>
        </a:p>
      </dgm:t>
    </dgm:pt>
    <dgm:pt modelId="{B0980ADE-1752-4B70-B931-FC9A3B35D4D6}" type="parTrans" cxnId="{F465C6E8-1AFE-4CA2-B3D2-4A5C073FD979}">
      <dgm:prSet/>
      <dgm:spPr/>
      <dgm:t>
        <a:bodyPr/>
        <a:lstStyle/>
        <a:p>
          <a:endParaRPr lang="en-US"/>
        </a:p>
      </dgm:t>
    </dgm:pt>
    <dgm:pt modelId="{7C03956B-505D-4FBD-9B5F-9DEFA44AC149}" type="sibTrans" cxnId="{F465C6E8-1AFE-4CA2-B3D2-4A5C073FD979}">
      <dgm:prSet/>
      <dgm:spPr/>
      <dgm:t>
        <a:bodyPr/>
        <a:lstStyle/>
        <a:p>
          <a:endParaRPr lang="en-US"/>
        </a:p>
      </dgm:t>
    </dgm:pt>
    <dgm:pt modelId="{B12FE393-D621-4181-BA79-1C53FEDC5DE4}">
      <dgm:prSet phldrT="[Text]"/>
      <dgm:spPr/>
      <dgm:t>
        <a:bodyPr/>
        <a:lstStyle/>
        <a:p>
          <a:r>
            <a:rPr lang="en-US" dirty="0" smtClean="0"/>
            <a:t>DP V2.6</a:t>
          </a:r>
          <a:endParaRPr lang="en-US" dirty="0"/>
        </a:p>
      </dgm:t>
    </dgm:pt>
    <dgm:pt modelId="{3DCB84FE-B8BB-40A5-9263-19015615BBE8}" type="parTrans" cxnId="{91938028-0EE9-4666-BBCF-4305F38FEE11}">
      <dgm:prSet/>
      <dgm:spPr/>
      <dgm:t>
        <a:bodyPr/>
        <a:lstStyle/>
        <a:p>
          <a:endParaRPr lang="en-US"/>
        </a:p>
      </dgm:t>
    </dgm:pt>
    <dgm:pt modelId="{B24A81DE-19B8-455E-BCB9-A6CD8C819093}" type="sibTrans" cxnId="{91938028-0EE9-4666-BBCF-4305F38FEE11}">
      <dgm:prSet/>
      <dgm:spPr/>
      <dgm:t>
        <a:bodyPr/>
        <a:lstStyle/>
        <a:p>
          <a:endParaRPr lang="en-US"/>
        </a:p>
      </dgm:t>
    </dgm:pt>
    <dgm:pt modelId="{865284E9-768E-4CF4-A57C-359FEA9C8C52}">
      <dgm:prSet phldrT="[Text]"/>
      <dgm:spPr/>
      <dgm:t>
        <a:bodyPr/>
        <a:lstStyle/>
        <a:p>
          <a:r>
            <a:rPr lang="en-US" dirty="0" smtClean="0"/>
            <a:t>ARMS 3.16</a:t>
          </a:r>
          <a:endParaRPr lang="en-US" dirty="0"/>
        </a:p>
      </dgm:t>
    </dgm:pt>
    <dgm:pt modelId="{A94C0394-AA77-475D-915B-B0DF6FFF86EF}" type="parTrans" cxnId="{C641AA96-9510-451C-B531-64825EE6A60B}">
      <dgm:prSet/>
      <dgm:spPr/>
      <dgm:t>
        <a:bodyPr/>
        <a:lstStyle/>
        <a:p>
          <a:endParaRPr lang="en-US"/>
        </a:p>
      </dgm:t>
    </dgm:pt>
    <dgm:pt modelId="{9EAEA376-7864-4371-988B-1DC77C59D3D2}" type="sibTrans" cxnId="{C641AA96-9510-451C-B531-64825EE6A60B}">
      <dgm:prSet/>
      <dgm:spPr/>
      <dgm:t>
        <a:bodyPr/>
        <a:lstStyle/>
        <a:p>
          <a:endParaRPr lang="en-US"/>
        </a:p>
      </dgm:t>
    </dgm:pt>
    <dgm:pt modelId="{3A7D0A8A-CF81-4068-92FE-FC8BF36E7B5E}">
      <dgm:prSet/>
      <dgm:spPr/>
      <dgm:t>
        <a:bodyPr/>
        <a:lstStyle/>
        <a:p>
          <a:r>
            <a:rPr lang="en-US" smtClean="0"/>
            <a:t>Automate Doble Prime Regression</a:t>
          </a:r>
          <a:endParaRPr lang="en-US" dirty="0"/>
        </a:p>
      </dgm:t>
    </dgm:pt>
    <dgm:pt modelId="{30BE8CF0-AFC0-4617-93E4-DFADCCD2CB61}" type="parTrans" cxnId="{FA828DA5-965B-4590-8181-0D989E1F325C}">
      <dgm:prSet/>
      <dgm:spPr/>
      <dgm:t>
        <a:bodyPr/>
        <a:lstStyle/>
        <a:p>
          <a:endParaRPr lang="en-US"/>
        </a:p>
      </dgm:t>
    </dgm:pt>
    <dgm:pt modelId="{5724E3B5-76D3-4195-898F-251D700635D9}" type="sibTrans" cxnId="{FA828DA5-965B-4590-8181-0D989E1F325C}">
      <dgm:prSet/>
      <dgm:spPr/>
      <dgm:t>
        <a:bodyPr/>
        <a:lstStyle/>
        <a:p>
          <a:endParaRPr lang="en-US"/>
        </a:p>
      </dgm:t>
    </dgm:pt>
    <dgm:pt modelId="{6CC8F9C8-DE58-4076-AD26-CFC993FBE15D}">
      <dgm:prSet/>
      <dgm:spPr/>
      <dgm:t>
        <a:bodyPr/>
        <a:lstStyle/>
        <a:p>
          <a:r>
            <a:rPr lang="en-US" dirty="0" smtClean="0"/>
            <a:t>Automate ARMS Regression</a:t>
          </a:r>
          <a:endParaRPr lang="en-US" dirty="0"/>
        </a:p>
      </dgm:t>
    </dgm:pt>
    <dgm:pt modelId="{756D97A8-D372-4894-9D56-24008EB42436}" type="parTrans" cxnId="{CC8301BB-5DF6-4078-A8EE-A91377742BB1}">
      <dgm:prSet/>
      <dgm:spPr/>
      <dgm:t>
        <a:bodyPr/>
        <a:lstStyle/>
        <a:p>
          <a:endParaRPr lang="en-US"/>
        </a:p>
      </dgm:t>
    </dgm:pt>
    <dgm:pt modelId="{F81A4C54-B6BA-4078-B522-F9624CCAC88E}" type="sibTrans" cxnId="{CC8301BB-5DF6-4078-A8EE-A91377742BB1}">
      <dgm:prSet/>
      <dgm:spPr/>
      <dgm:t>
        <a:bodyPr/>
        <a:lstStyle/>
        <a:p>
          <a:endParaRPr lang="en-US"/>
        </a:p>
      </dgm:t>
    </dgm:pt>
    <dgm:pt modelId="{D3C0D9FF-B11D-433C-A864-226182D80BD4}">
      <dgm:prSet/>
      <dgm:spPr/>
      <dgm:t>
        <a:bodyPr/>
        <a:lstStyle/>
        <a:p>
          <a:r>
            <a:rPr lang="en-US" dirty="0" smtClean="0"/>
            <a:t>PS V5.0</a:t>
          </a:r>
          <a:endParaRPr lang="en-US" dirty="0"/>
        </a:p>
      </dgm:t>
    </dgm:pt>
    <dgm:pt modelId="{E1EEDA70-1289-438B-A974-10F5B32326A2}" type="parTrans" cxnId="{2EEB24EB-9A61-4868-ACA4-F732F5396B86}">
      <dgm:prSet/>
      <dgm:spPr/>
      <dgm:t>
        <a:bodyPr/>
        <a:lstStyle/>
        <a:p>
          <a:endParaRPr lang="en-US"/>
        </a:p>
      </dgm:t>
    </dgm:pt>
    <dgm:pt modelId="{1FD3BFA9-B9ED-481E-89C5-47A78A4FA9B4}" type="sibTrans" cxnId="{2EEB24EB-9A61-4868-ACA4-F732F5396B86}">
      <dgm:prSet/>
      <dgm:spPr/>
      <dgm:t>
        <a:bodyPr/>
        <a:lstStyle/>
        <a:p>
          <a:endParaRPr lang="en-US"/>
        </a:p>
      </dgm:t>
    </dgm:pt>
    <dgm:pt modelId="{BE00A6C5-811E-4D20-8F95-19B49A750C66}">
      <dgm:prSet/>
      <dgm:spPr/>
      <dgm:t>
        <a:bodyPr/>
        <a:lstStyle/>
        <a:p>
          <a:r>
            <a:rPr lang="en-US" dirty="0" smtClean="0"/>
            <a:t>DTA V7.5</a:t>
          </a:r>
          <a:endParaRPr lang="en-US" dirty="0"/>
        </a:p>
      </dgm:t>
    </dgm:pt>
    <dgm:pt modelId="{6DDF9DBB-BC14-4DE0-AB21-7E9FE10AFE63}" type="parTrans" cxnId="{97122BFD-A27F-4C30-B99F-15D8A3714A37}">
      <dgm:prSet/>
      <dgm:spPr/>
      <dgm:t>
        <a:bodyPr/>
        <a:lstStyle/>
        <a:p>
          <a:endParaRPr lang="en-US"/>
        </a:p>
      </dgm:t>
    </dgm:pt>
    <dgm:pt modelId="{955FFEE7-9ABD-42BD-B8F3-9338371129B3}" type="sibTrans" cxnId="{97122BFD-A27F-4C30-B99F-15D8A3714A37}">
      <dgm:prSet/>
      <dgm:spPr/>
      <dgm:t>
        <a:bodyPr/>
        <a:lstStyle/>
        <a:p>
          <a:endParaRPr lang="en-US"/>
        </a:p>
      </dgm:t>
    </dgm:pt>
    <dgm:pt modelId="{89587EB6-BE1D-45B4-BE2C-F2D0169A0477}">
      <dgm:prSet/>
      <dgm:spPr/>
      <dgm:t>
        <a:bodyPr/>
        <a:lstStyle/>
        <a:p>
          <a:r>
            <a:rPr lang="en-US" dirty="0" smtClean="0"/>
            <a:t>DUC-E</a:t>
          </a:r>
          <a:endParaRPr lang="en-US" dirty="0"/>
        </a:p>
      </dgm:t>
    </dgm:pt>
    <dgm:pt modelId="{164984E4-8C9C-49F0-99FB-13F68BA37417}" type="parTrans" cxnId="{88A04D17-AD12-448F-99AC-669506478C78}">
      <dgm:prSet/>
      <dgm:spPr/>
      <dgm:t>
        <a:bodyPr/>
        <a:lstStyle/>
        <a:p>
          <a:endParaRPr lang="en-US"/>
        </a:p>
      </dgm:t>
    </dgm:pt>
    <dgm:pt modelId="{5C1A0AA5-D884-4D20-97AF-DA18BBBB383E}" type="sibTrans" cxnId="{88A04D17-AD12-448F-99AC-669506478C78}">
      <dgm:prSet/>
      <dgm:spPr/>
      <dgm:t>
        <a:bodyPr/>
        <a:lstStyle/>
        <a:p>
          <a:endParaRPr lang="en-US"/>
        </a:p>
      </dgm:t>
    </dgm:pt>
    <dgm:pt modelId="{65F15902-98E5-4764-9476-637EBF265FEF}">
      <dgm:prSet/>
      <dgm:spPr/>
      <dgm:t>
        <a:bodyPr/>
        <a:lstStyle/>
        <a:p>
          <a:r>
            <a:rPr lang="en-US" dirty="0" smtClean="0"/>
            <a:t>Sensor Simulator</a:t>
          </a:r>
          <a:endParaRPr lang="en-US" dirty="0"/>
        </a:p>
      </dgm:t>
    </dgm:pt>
    <dgm:pt modelId="{D417169C-F4B6-401C-AFB8-C4CD98203592}" type="parTrans" cxnId="{D0B695E5-8767-46AF-8357-D4B48D05E91B}">
      <dgm:prSet/>
      <dgm:spPr/>
      <dgm:t>
        <a:bodyPr/>
        <a:lstStyle/>
        <a:p>
          <a:endParaRPr lang="en-US"/>
        </a:p>
      </dgm:t>
    </dgm:pt>
    <dgm:pt modelId="{28CEE3A9-5F67-430D-A902-5E0AB7FCEB1B}" type="sibTrans" cxnId="{D0B695E5-8767-46AF-8357-D4B48D05E91B}">
      <dgm:prSet/>
      <dgm:spPr/>
      <dgm:t>
        <a:bodyPr/>
        <a:lstStyle/>
        <a:p>
          <a:endParaRPr lang="en-US"/>
        </a:p>
      </dgm:t>
    </dgm:pt>
    <dgm:pt modelId="{5A24A128-A2AC-4A8E-A238-0CA1A2DD07A1}">
      <dgm:prSet/>
      <dgm:spPr/>
      <dgm:t>
        <a:bodyPr/>
        <a:lstStyle/>
        <a:p>
          <a:r>
            <a:rPr lang="en-US" dirty="0" smtClean="0"/>
            <a:t>DUC-E Regression Automation</a:t>
          </a:r>
          <a:endParaRPr lang="en-US" dirty="0"/>
        </a:p>
      </dgm:t>
    </dgm:pt>
    <dgm:pt modelId="{C2E88454-979D-4C00-A328-1BB4F9C623D1}" type="parTrans" cxnId="{667C7ECA-26DB-4835-BA1B-92FFC6A12961}">
      <dgm:prSet/>
      <dgm:spPr/>
      <dgm:t>
        <a:bodyPr/>
        <a:lstStyle/>
        <a:p>
          <a:endParaRPr lang="en-US"/>
        </a:p>
      </dgm:t>
    </dgm:pt>
    <dgm:pt modelId="{1F98DB29-FAC3-4CE2-A105-98D8EF21175A}" type="sibTrans" cxnId="{667C7ECA-26DB-4835-BA1B-92FFC6A12961}">
      <dgm:prSet/>
      <dgm:spPr/>
      <dgm:t>
        <a:bodyPr/>
        <a:lstStyle/>
        <a:p>
          <a:endParaRPr lang="en-US"/>
        </a:p>
      </dgm:t>
    </dgm:pt>
    <dgm:pt modelId="{E441B198-7696-4668-AD16-3FA25853B0FD}">
      <dgm:prSet/>
      <dgm:spPr/>
      <dgm:t>
        <a:bodyPr/>
        <a:lstStyle/>
        <a:p>
          <a:pPr marL="228600" indent="0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err="1" smtClean="0"/>
            <a:t>DobleSync</a:t>
          </a:r>
          <a:r>
            <a:rPr lang="en-US" dirty="0" smtClean="0"/>
            <a:t> 1.0 B114</a:t>
          </a:r>
          <a:endParaRPr lang="en-US" dirty="0"/>
        </a:p>
      </dgm:t>
    </dgm:pt>
    <dgm:pt modelId="{2816C787-4926-4614-922C-15AB60786D37}" type="parTrans" cxnId="{1A72C11B-785F-4D91-84E6-AD343EB9ACB2}">
      <dgm:prSet/>
      <dgm:spPr/>
    </dgm:pt>
    <dgm:pt modelId="{3C7BC1B8-9FA7-4F19-9364-900D8BEEE0A7}" type="sibTrans" cxnId="{1A72C11B-785F-4D91-84E6-AD343EB9ACB2}">
      <dgm:prSet/>
      <dgm:spPr/>
    </dgm:pt>
    <dgm:pt modelId="{7F03141E-A106-4E0D-AC9D-0DBD10B94010}">
      <dgm:prSet/>
      <dgm:spPr/>
      <dgm:t>
        <a:bodyPr/>
        <a:lstStyle/>
        <a:p>
          <a:r>
            <a:rPr lang="en-US" dirty="0" smtClean="0"/>
            <a:t>DUC-E 1.3</a:t>
          </a:r>
          <a:endParaRPr lang="en-US" dirty="0"/>
        </a:p>
      </dgm:t>
    </dgm:pt>
    <dgm:pt modelId="{364FBB00-9928-4B1D-9739-44242E10D7E0}" type="parTrans" cxnId="{35BCCF0D-54F1-43A5-8F3B-F1C3D350856F}">
      <dgm:prSet/>
      <dgm:spPr/>
    </dgm:pt>
    <dgm:pt modelId="{95866AE5-864F-4C52-95B2-CA3EB93C03E0}" type="sibTrans" cxnId="{35BCCF0D-54F1-43A5-8F3B-F1C3D350856F}">
      <dgm:prSet/>
      <dgm:spPr/>
    </dgm:pt>
    <dgm:pt modelId="{767F2006-D279-4369-849E-C84C8D176B98}" type="pres">
      <dgm:prSet presAssocID="{66224D94-F62A-41EA-8576-46D5CA3C60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E60F54-121D-41E6-B48B-D1BCDC83034D}" type="pres">
      <dgm:prSet presAssocID="{0F088CF2-F69A-4CCB-AD57-68B57FD90327}" presName="composite" presStyleCnt="0"/>
      <dgm:spPr/>
    </dgm:pt>
    <dgm:pt modelId="{E495F205-3FCB-4C0D-88E2-66EC1183D249}" type="pres">
      <dgm:prSet presAssocID="{0F088CF2-F69A-4CCB-AD57-68B57FD90327}" presName="par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B72A10-4FC3-4E7C-88A8-180660152F11}" type="pres">
      <dgm:prSet presAssocID="{0F088CF2-F69A-4CCB-AD57-68B57FD90327}" presName="desTx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714F3E-F574-41D9-B615-A726028671A9}" type="pres">
      <dgm:prSet presAssocID="{3F92629E-5E6B-4706-B279-D947F2C95E53}" presName="space" presStyleCnt="0"/>
      <dgm:spPr/>
    </dgm:pt>
    <dgm:pt modelId="{D55FCAA3-48FD-4013-9F9C-F8EB7566628D}" type="pres">
      <dgm:prSet presAssocID="{1EFB1195-7B96-4E7F-BD71-6C12DD5FB16C}" presName="composite" presStyleCnt="0"/>
      <dgm:spPr/>
    </dgm:pt>
    <dgm:pt modelId="{81A9FE10-3506-4D2D-93F8-43E4274D750C}" type="pres">
      <dgm:prSet presAssocID="{1EFB1195-7B96-4E7F-BD71-6C12DD5FB16C}" presName="par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645AB4-1543-41EB-8CF8-21C5AEC107B1}" type="pres">
      <dgm:prSet presAssocID="{1EFB1195-7B96-4E7F-BD71-6C12DD5FB16C}" presName="desTx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9576C6-F602-4193-8672-BEABBCB7F383}" type="pres">
      <dgm:prSet presAssocID="{C215E7C1-EE11-4441-8DC9-8C16D433F25C}" presName="space" presStyleCnt="0"/>
      <dgm:spPr/>
    </dgm:pt>
    <dgm:pt modelId="{DDA49C24-FF5C-4FFC-A0B3-E0638C6D4F9D}" type="pres">
      <dgm:prSet presAssocID="{337E8352-165C-4331-9E05-19B11EA5A286}" presName="composite" presStyleCnt="0"/>
      <dgm:spPr/>
    </dgm:pt>
    <dgm:pt modelId="{5BDF4C0C-0D76-4C73-8CC9-A0FBBDFB1847}" type="pres">
      <dgm:prSet presAssocID="{337E8352-165C-4331-9E05-19B11EA5A286}" presName="par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8E83F0-E681-4615-91A7-52A215D8078C}" type="pres">
      <dgm:prSet presAssocID="{337E8352-165C-4331-9E05-19B11EA5A286}" presName="desTx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29E23B-1E35-483D-96DB-071E30312145}" type="pres">
      <dgm:prSet presAssocID="{07B7A972-5272-4F6B-8CC4-875A744EB845}" presName="space" presStyleCnt="0"/>
      <dgm:spPr/>
    </dgm:pt>
    <dgm:pt modelId="{BEC76C3D-6814-4ACA-916C-DEE6FD1E8CB0}" type="pres">
      <dgm:prSet presAssocID="{0EB9AA4A-84D8-440D-BECE-7560248E1907}" presName="composite" presStyleCnt="0"/>
      <dgm:spPr/>
    </dgm:pt>
    <dgm:pt modelId="{AE963632-F521-469E-9B9E-EA6DE66831B3}" type="pres">
      <dgm:prSet presAssocID="{0EB9AA4A-84D8-440D-BECE-7560248E1907}" presName="par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D838A5-C0E7-442E-AD6C-616561814053}" type="pres">
      <dgm:prSet presAssocID="{0EB9AA4A-84D8-440D-BECE-7560248E1907}" presName="desTx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23D082-E633-4CC1-B406-1AFA47058096}" type="pres">
      <dgm:prSet presAssocID="{5F442E59-8F9A-43D2-A420-F07468DFB384}" presName="space" presStyleCnt="0"/>
      <dgm:spPr/>
    </dgm:pt>
    <dgm:pt modelId="{AF7C61A4-DFCC-4BDA-83B9-5870B5C91DE3}" type="pres">
      <dgm:prSet presAssocID="{94572D9C-AD9A-46BA-BCA5-BAC65F279971}" presName="composite" presStyleCnt="0"/>
      <dgm:spPr/>
    </dgm:pt>
    <dgm:pt modelId="{F0809C71-6197-4DA4-B12C-B425155DB07D}" type="pres">
      <dgm:prSet presAssocID="{94572D9C-AD9A-46BA-BCA5-BAC65F279971}" presName="par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14A122-0E02-498E-8B25-6E0195C910FE}" type="pres">
      <dgm:prSet presAssocID="{94572D9C-AD9A-46BA-BCA5-BAC65F279971}" presName="desTx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226DAF-C2B7-4EB2-B1AC-89A089349BB2}" srcId="{08634CC5-F317-46FD-B908-8D104EED05B9}" destId="{F2D46FD4-71AC-4560-A06B-55749A85E590}" srcOrd="3" destOrd="0" parTransId="{C5145E19-FAB2-41FA-AEFB-CF057F6C45E3}" sibTransId="{DBEB2401-3098-426C-A115-D59813E7F446}"/>
    <dgm:cxn modelId="{2D89E534-1821-415A-B408-FC1173ADD8B1}" type="presOf" srcId="{BE00A6C5-811E-4D20-8F95-19B49A750C66}" destId="{6E14A122-0E02-498E-8B25-6E0195C910FE}" srcOrd="0" destOrd="8" presId="urn:microsoft.com/office/officeart/2005/8/layout/chevron1"/>
    <dgm:cxn modelId="{FC8C459D-B7F0-48CE-883F-340A821CD861}" type="presOf" srcId="{E0DE17B3-BE5A-41F2-95DA-04F953A3E740}" destId="{31645AB4-1543-41EB-8CF8-21C5AEC107B1}" srcOrd="0" destOrd="12" presId="urn:microsoft.com/office/officeart/2005/8/layout/chevron1"/>
    <dgm:cxn modelId="{7490B46C-8C4B-48DA-A1AB-34FBBEE62BC0}" srcId="{94572D9C-AD9A-46BA-BCA5-BAC65F279971}" destId="{9812AD46-7D14-4854-B76E-DC2B71F34149}" srcOrd="0" destOrd="0" parTransId="{1A03B20B-8DB7-484F-91C6-2D02F41BBE57}" sibTransId="{A41A2006-A856-4DB9-B4BC-BA4A0663DB95}"/>
    <dgm:cxn modelId="{F73E98F9-2816-4F2F-9AC5-000DC48B7D39}" type="presOf" srcId="{08634CC5-F317-46FD-B908-8D104EED05B9}" destId="{31645AB4-1543-41EB-8CF8-21C5AEC107B1}" srcOrd="0" destOrd="5" presId="urn:microsoft.com/office/officeart/2005/8/layout/chevron1"/>
    <dgm:cxn modelId="{918A59C1-5AC6-414C-93C5-6AF419BFDB41}" type="presOf" srcId="{1F8F85FD-6740-456E-8757-3E57C433D6D3}" destId="{31645AB4-1543-41EB-8CF8-21C5AEC107B1}" srcOrd="0" destOrd="10" presId="urn:microsoft.com/office/officeart/2005/8/layout/chevron1"/>
    <dgm:cxn modelId="{AFF97EAC-8FED-4C1C-8E80-B2E1F48A69A5}" srcId="{2156E146-8481-4493-BFAC-6D8A79A7D376}" destId="{73DAFAFC-32D7-488D-966D-D4A185CE55DA}" srcOrd="3" destOrd="0" parTransId="{17739CFE-CC2D-413A-843F-3893DEFFCEA9}" sibTransId="{F5E9D1D1-C5C5-41DF-959A-B5B8A9268B6C}"/>
    <dgm:cxn modelId="{987175A9-F2B7-4172-8D37-4AED3605D17A}" type="presOf" srcId="{01BD4FF1-06AA-41C4-BB50-8DC32FA5ECAC}" destId="{10D838A5-C0E7-442E-AD6C-616561814053}" srcOrd="0" destOrd="7" presId="urn:microsoft.com/office/officeart/2005/8/layout/chevron1"/>
    <dgm:cxn modelId="{1E4E13AF-19BF-45E6-B085-471ACF432694}" srcId="{2156E146-8481-4493-BFAC-6D8A79A7D376}" destId="{144EAD3E-2184-48A3-BCBF-8CEE9CBF31DB}" srcOrd="2" destOrd="0" parTransId="{17036DD9-7FCB-4286-8713-D35A7B08551C}" sibTransId="{3A631A67-88C8-4532-9111-BD9B83AFB76A}"/>
    <dgm:cxn modelId="{68E6E523-8E85-40AD-80A3-409746F8B930}" type="presOf" srcId="{941AFE19-C300-4728-BFFA-0F7B81A22EAD}" destId="{10D838A5-C0E7-442E-AD6C-616561814053}" srcOrd="0" destOrd="11" presId="urn:microsoft.com/office/officeart/2005/8/layout/chevron1"/>
    <dgm:cxn modelId="{91938028-0EE9-4666-BBCF-4305F38FEE11}" srcId="{9812AD46-7D14-4854-B76E-DC2B71F34149}" destId="{B12FE393-D621-4181-BA79-1C53FEDC5DE4}" srcOrd="1" destOrd="0" parTransId="{3DCB84FE-B8BB-40A5-9263-19015615BBE8}" sibTransId="{B24A81DE-19B8-455E-BCB9-A6CD8C819093}"/>
    <dgm:cxn modelId="{E381D5DF-B8AF-43DE-B2F4-6ECAEB842EFC}" type="presOf" srcId="{B12FE393-D621-4181-BA79-1C53FEDC5DE4}" destId="{6E14A122-0E02-498E-8B25-6E0195C910FE}" srcOrd="0" destOrd="2" presId="urn:microsoft.com/office/officeart/2005/8/layout/chevron1"/>
    <dgm:cxn modelId="{C3A72B68-8D70-4200-9EB1-DBBFCC5DA5AC}" srcId="{08634CC5-F317-46FD-B908-8D104EED05B9}" destId="{0B630BCC-4908-42E8-B51F-33F87C798D96}" srcOrd="2" destOrd="0" parTransId="{40F05EAC-E4C9-46FC-A690-309B0E2F723D}" sibTransId="{79B37583-19D3-42C0-9739-455EBEB8EB35}"/>
    <dgm:cxn modelId="{C133F70D-E631-4836-A163-4AE5806BE0CE}" type="presOf" srcId="{780366C0-0381-4278-9388-761678BBE229}" destId="{BEB72A10-4FC3-4E7C-88A8-180660152F11}" srcOrd="0" destOrd="0" presId="urn:microsoft.com/office/officeart/2005/8/layout/chevron1"/>
    <dgm:cxn modelId="{ACB6337B-CBD3-4DA0-854C-D021D3AA51F4}" srcId="{90252A22-18ED-4180-8A68-77ECFCF37CAC}" destId="{AEC66E66-7152-4E88-B3CB-331706E51B78}" srcOrd="3" destOrd="0" parTransId="{2E222954-8189-4E57-ADE8-BCEDD7B4272F}" sibTransId="{0487A72D-E83E-4135-B3EC-C73422695D2B}"/>
    <dgm:cxn modelId="{D7AAF24B-379E-40D3-BC68-77A6AE1F9D5F}" srcId="{66224D94-F62A-41EA-8576-46D5CA3C60CF}" destId="{337E8352-165C-4331-9E05-19B11EA5A286}" srcOrd="2" destOrd="0" parTransId="{5290D9F3-CF8F-41A6-9268-E669E6EA2E74}" sibTransId="{07B7A972-5272-4F6B-8CC4-875A744EB845}"/>
    <dgm:cxn modelId="{F3276C8C-55CB-4B4B-BC9D-7AA856289801}" type="presOf" srcId="{6D1F14E6-BF08-4C20-B3B1-555BDCA63988}" destId="{7A8E83F0-E681-4615-91A7-52A215D8078C}" srcOrd="0" destOrd="2" presId="urn:microsoft.com/office/officeart/2005/8/layout/chevron1"/>
    <dgm:cxn modelId="{E5609C46-AC71-483F-A031-4F4ECE8179F1}" srcId="{94572D9C-AD9A-46BA-BCA5-BAC65F279971}" destId="{DAF3146C-6F37-47B7-8E48-1584D8E9D1CB}" srcOrd="1" destOrd="0" parTransId="{C671C038-0567-4A4B-A4FF-CE1E6BC2942F}" sibTransId="{682C60E9-035B-4558-81FC-2E4848B500E0}"/>
    <dgm:cxn modelId="{CDCF14F0-B3F4-4C6B-A23A-4D0608D89D98}" type="presOf" srcId="{98414D83-CC19-4462-87C2-331501C46AB3}" destId="{BEB72A10-4FC3-4E7C-88A8-180660152F11}" srcOrd="0" destOrd="13" presId="urn:microsoft.com/office/officeart/2005/8/layout/chevron1"/>
    <dgm:cxn modelId="{FFA8CE55-2FBF-4735-85F7-DE4DA701EBC5}" type="presOf" srcId="{4A54C7F0-3404-4CD2-B80F-B90BDD17F1C9}" destId="{7A8E83F0-E681-4615-91A7-52A215D8078C}" srcOrd="0" destOrd="10" presId="urn:microsoft.com/office/officeart/2005/8/layout/chevron1"/>
    <dgm:cxn modelId="{68D689DB-F9B0-4056-B0A4-2F76E81B2C2A}" type="presOf" srcId="{337E8352-165C-4331-9E05-19B11EA5A286}" destId="{5BDF4C0C-0D76-4C73-8CC9-A0FBBDFB1847}" srcOrd="0" destOrd="0" presId="urn:microsoft.com/office/officeart/2005/8/layout/chevron1"/>
    <dgm:cxn modelId="{888E96B1-476E-4C0F-A182-063BD8847651}" type="presOf" srcId="{5564D4ED-0A8A-4FF4-B1A6-FD59D2CDA94D}" destId="{BEB72A10-4FC3-4E7C-88A8-180660152F11}" srcOrd="0" destOrd="6" presId="urn:microsoft.com/office/officeart/2005/8/layout/chevron1"/>
    <dgm:cxn modelId="{4FE0D75F-407E-4F23-A822-5BCA00BEBC62}" type="presOf" srcId="{34487FE4-316A-4DB9-A1AA-8A6EF53A29AD}" destId="{31645AB4-1543-41EB-8CF8-21C5AEC107B1}" srcOrd="0" destOrd="0" presId="urn:microsoft.com/office/officeart/2005/8/layout/chevron1"/>
    <dgm:cxn modelId="{DBBB7DF6-9E37-4120-A844-F8AE5783A408}" type="presOf" srcId="{CA3AD219-9BF6-4433-89CB-C4404D6AF631}" destId="{BEB72A10-4FC3-4E7C-88A8-180660152F11}" srcOrd="0" destOrd="7" presId="urn:microsoft.com/office/officeart/2005/8/layout/chevron1"/>
    <dgm:cxn modelId="{9218FB82-690A-43DC-9FFF-51E551A41184}" srcId="{C594A888-6B04-4581-8D6B-36473EF138BF}" destId="{6B126738-B0E0-4150-9680-92A80B1F8021}" srcOrd="5" destOrd="0" parTransId="{EC1C0F8F-1DF0-40D4-B9D0-65564C659EC7}" sibTransId="{64DE1C98-25BF-4695-A484-BEF62D8D4855}"/>
    <dgm:cxn modelId="{91F5CAAA-C92E-4EAA-9C85-7436F871E6E0}" srcId="{0EB9AA4A-84D8-440D-BECE-7560248E1907}" destId="{A09AFE52-6B69-4147-B24D-A36C62ECC3F4}" srcOrd="0" destOrd="0" parTransId="{EE856305-B952-4550-8886-7171FC464023}" sibTransId="{7FBF3F5A-FE1A-407A-BAF0-49AF53D522B5}"/>
    <dgm:cxn modelId="{3A020323-26E2-4345-B5D3-0AEE86E4DCCE}" type="presOf" srcId="{0822B9C0-F65E-499E-9DF7-E1D1557854DE}" destId="{7A8E83F0-E681-4615-91A7-52A215D8078C}" srcOrd="0" destOrd="13" presId="urn:microsoft.com/office/officeart/2005/8/layout/chevron1"/>
    <dgm:cxn modelId="{FDEDA242-48B1-4B24-9F07-0D16A8C8D5BC}" srcId="{C594A888-6B04-4581-8D6B-36473EF138BF}" destId="{934C0B04-9177-418A-BAD7-E724EE3A6FD0}" srcOrd="1" destOrd="0" parTransId="{656CD26F-BB29-437F-BEF4-91D0874416E7}" sibTransId="{85A25D39-5BEC-40B4-B517-F9BFF18EE15A}"/>
    <dgm:cxn modelId="{FAF2310D-44C3-4957-A671-9ED453FBAAE1}" type="presOf" srcId="{C276E8B5-FE60-4F3D-84DA-AA55F196884A}" destId="{31645AB4-1543-41EB-8CF8-21C5AEC107B1}" srcOrd="0" destOrd="7" presId="urn:microsoft.com/office/officeart/2005/8/layout/chevron1"/>
    <dgm:cxn modelId="{6662220D-A13B-4F2D-A382-E8CBA473DF0E}" type="presOf" srcId="{865284E9-768E-4CF4-A57C-359FEA9C8C52}" destId="{6E14A122-0E02-498E-8B25-6E0195C910FE}" srcOrd="0" destOrd="3" presId="urn:microsoft.com/office/officeart/2005/8/layout/chevron1"/>
    <dgm:cxn modelId="{0BA5AEE6-476F-4A91-80DA-9BE1AF0E3B64}" type="presOf" srcId="{E59A6035-6C00-4E0F-BE66-39E3DC40A6E3}" destId="{31645AB4-1543-41EB-8CF8-21C5AEC107B1}" srcOrd="0" destOrd="3" presId="urn:microsoft.com/office/officeart/2005/8/layout/chevron1"/>
    <dgm:cxn modelId="{93A8FC17-B951-416E-A2A6-2F55A63C9AEB}" srcId="{C594A888-6B04-4581-8D6B-36473EF138BF}" destId="{E947C5E0-B943-4E9B-9AAA-07E4CF7B3E52}" srcOrd="7" destOrd="0" parTransId="{F67C9640-3C2A-4A62-90CA-531279FDD699}" sibTransId="{EE9DEFC0-ACE2-429F-A74C-68CB99D73E28}"/>
    <dgm:cxn modelId="{875F6D85-5C85-4262-ABB3-28EDB156384D}" type="presOf" srcId="{8E10980C-C7DC-4ACA-AE50-45B864092D4E}" destId="{10D838A5-C0E7-442E-AD6C-616561814053}" srcOrd="0" destOrd="9" presId="urn:microsoft.com/office/officeart/2005/8/layout/chevron1"/>
    <dgm:cxn modelId="{FA21430E-D66E-4903-9D0B-E475715251F9}" srcId="{CA3AD219-9BF6-4433-89CB-C4404D6AF631}" destId="{20C22D75-0D5F-4007-A3AF-27D1439497FB}" srcOrd="6" destOrd="0" parTransId="{730D74F0-C211-4286-BA75-0A6E5515D2CB}" sibTransId="{3DD84053-996E-4F72-8FF9-9408237C3DEB}"/>
    <dgm:cxn modelId="{0C332D9E-F46C-46C5-8CBF-3EB9992C4123}" type="presOf" srcId="{66E6550E-E882-4C25-AB3F-E5151C1BCB43}" destId="{10D838A5-C0E7-442E-AD6C-616561814053}" srcOrd="0" destOrd="1" presId="urn:microsoft.com/office/officeart/2005/8/layout/chevron1"/>
    <dgm:cxn modelId="{AB3C6296-02FD-4C0F-ACA7-EEB174BD7EAC}" srcId="{34487FE4-316A-4DB9-A1AA-8A6EF53A29AD}" destId="{FB7D9DED-215A-49B1-97D8-C8AC9B18DE62}" srcOrd="0" destOrd="0" parTransId="{A775D0A0-78B3-40CD-A9DF-9B13110DCB9F}" sibTransId="{D7A0AFEF-0DB8-494B-A47B-A4CB4DA0973B}"/>
    <dgm:cxn modelId="{9427D9FC-5AF5-4CD0-9E67-E6C3D5FB1E42}" srcId="{66224D94-F62A-41EA-8576-46D5CA3C60CF}" destId="{0F088CF2-F69A-4CCB-AD57-68B57FD90327}" srcOrd="0" destOrd="0" parTransId="{E8DD9B2C-53E4-43D0-8941-F7629D8CDCF6}" sibTransId="{3F92629E-5E6B-4706-B279-D947F2C95E53}"/>
    <dgm:cxn modelId="{EDA50E41-8572-4DF4-9909-16679327B48D}" srcId="{0F088CF2-F69A-4CCB-AD57-68B57FD90327}" destId="{780366C0-0381-4278-9388-761678BBE229}" srcOrd="0" destOrd="0" parTransId="{A6B8A689-F755-48EA-ABDA-91146338D6F7}" sibTransId="{477E3AE5-BFDA-41C7-A058-72D38F2CEA08}"/>
    <dgm:cxn modelId="{DFF16102-BE51-439B-A95E-EA86BC867682}" type="presOf" srcId="{2EF82A68-9E82-42BA-88BC-03853011DDFF}" destId="{31645AB4-1543-41EB-8CF8-21C5AEC107B1}" srcOrd="0" destOrd="14" presId="urn:microsoft.com/office/officeart/2005/8/layout/chevron1"/>
    <dgm:cxn modelId="{37C8D598-2204-4EAE-B3B6-995787812778}" type="presOf" srcId="{6B126738-B0E0-4150-9680-92A80B1F8021}" destId="{7A8E83F0-E681-4615-91A7-52A215D8078C}" srcOrd="0" destOrd="12" presId="urn:microsoft.com/office/officeart/2005/8/layout/chevron1"/>
    <dgm:cxn modelId="{EB0320EC-67A2-40A5-996D-7DB8EF83B38C}" type="presOf" srcId="{C594A888-6B04-4581-8D6B-36473EF138BF}" destId="{7A8E83F0-E681-4615-91A7-52A215D8078C}" srcOrd="0" destOrd="6" presId="urn:microsoft.com/office/officeart/2005/8/layout/chevron1"/>
    <dgm:cxn modelId="{59896D80-DF43-4187-B6AE-4BF977F3E3D3}" srcId="{0F088CF2-F69A-4CCB-AD57-68B57FD90327}" destId="{CA3AD219-9BF6-4433-89CB-C4404D6AF631}" srcOrd="2" destOrd="0" parTransId="{A7A2AD48-6B84-4D88-8F8E-0204120570E8}" sibTransId="{D11FC827-3E06-4784-B2E8-4C5EFD1E6FCF}"/>
    <dgm:cxn modelId="{5EFB76AD-739D-464C-A105-B55BCBC41CFC}" srcId="{CA3AD219-9BF6-4433-89CB-C4404D6AF631}" destId="{E133086C-433C-44FA-A0E2-01825070985D}" srcOrd="3" destOrd="0" parTransId="{0C42AB5A-BE51-4B3A-9762-41FE13A5457E}" sibTransId="{8AD02351-6CF0-4459-BF23-FB0A4CF7B3FF}"/>
    <dgm:cxn modelId="{DC121A03-CB12-4DC7-A6DC-135A63BC8DF9}" type="presOf" srcId="{9525985C-99BC-4D62-8BE1-C0729F600C7D}" destId="{31645AB4-1543-41EB-8CF8-21C5AEC107B1}" srcOrd="0" destOrd="2" presId="urn:microsoft.com/office/officeart/2005/8/layout/chevron1"/>
    <dgm:cxn modelId="{D5FE0223-8F82-49A4-B9F1-EAB5796992F8}" type="presOf" srcId="{66224D94-F62A-41EA-8576-46D5CA3C60CF}" destId="{767F2006-D279-4369-849E-C84C8D176B98}" srcOrd="0" destOrd="0" presId="urn:microsoft.com/office/officeart/2005/8/layout/chevron1"/>
    <dgm:cxn modelId="{F90EE5F7-8CC7-4747-AC6C-9BFEFE082772}" srcId="{A09AFE52-6B69-4147-B24D-A36C62ECC3F4}" destId="{F90F0493-1084-4C8D-BA5D-DE5E5EE3B2D5}" srcOrd="2" destOrd="0" parTransId="{DD0AD78D-B6E1-42E8-93BE-AB4CE7F1DA8B}" sibTransId="{87A4FDA0-9492-4DAB-86B3-7F6A86F08B80}"/>
    <dgm:cxn modelId="{64966C84-1176-43C5-84D7-4ED9779DFD03}" type="presOf" srcId="{E441B198-7696-4668-AD16-3FA25853B0FD}" destId="{31645AB4-1543-41EB-8CF8-21C5AEC107B1}" srcOrd="0" destOrd="4" presId="urn:microsoft.com/office/officeart/2005/8/layout/chevron1"/>
    <dgm:cxn modelId="{C8D86DC9-E307-4DF5-AAB4-26A5A4180597}" srcId="{08634CC5-F317-46FD-B908-8D104EED05B9}" destId="{E0DE17B3-BE5A-41F2-95DA-04F953A3E740}" srcOrd="6" destOrd="0" parTransId="{1E1B117F-225A-495C-9AE7-2BA6B7615049}" sibTransId="{321BD2B6-141C-4839-A66E-3833D7DF002E}"/>
    <dgm:cxn modelId="{1A72C11B-785F-4D91-84E6-AD343EB9ACB2}" srcId="{34487FE4-316A-4DB9-A1AA-8A6EF53A29AD}" destId="{E441B198-7696-4668-AD16-3FA25853B0FD}" srcOrd="3" destOrd="0" parTransId="{2816C787-4926-4614-922C-15AB60786D37}" sibTransId="{3C7BC1B8-9FA7-4F19-9364-900D8BEEE0A7}"/>
    <dgm:cxn modelId="{70DF5220-C267-4269-A755-4E3CB96DCC05}" srcId="{CA3AD219-9BF6-4433-89CB-C4404D6AF631}" destId="{C135F4A7-15FC-4EB4-AD87-9B295C767CDE}" srcOrd="0" destOrd="0" parTransId="{48252B93-58C8-4F2F-A79D-781FD4A03932}" sibTransId="{0D851D62-394B-4AEF-BB2E-91FA98727CF0}"/>
    <dgm:cxn modelId="{08A6C012-0195-40C4-9DE5-DEC2D5CA137C}" srcId="{3439D026-9E7E-4383-BC74-EFC85FFDA252}" destId="{5564D4ED-0A8A-4FF4-B1A6-FD59D2CDA94D}" srcOrd="4" destOrd="0" parTransId="{BC1C3C1F-A2B2-4839-8B4E-3556A694F574}" sibTransId="{66ADD0D1-0FB7-442F-88F9-86E042F082CB}"/>
    <dgm:cxn modelId="{89DBC69E-BE5C-4D4B-8744-C53CBA493661}" srcId="{337E8352-165C-4331-9E05-19B11EA5A286}" destId="{C594A888-6B04-4581-8D6B-36473EF138BF}" srcOrd="1" destOrd="0" parTransId="{5581BA15-9475-4521-89D6-DCD8A8D4EB17}" sibTransId="{0D76C45E-1E60-41FE-B325-E7505A7F4685}"/>
    <dgm:cxn modelId="{5D27A467-5109-48BA-80D9-468551422209}" type="presOf" srcId="{FB7D9DED-215A-49B1-97D8-C8AC9B18DE62}" destId="{31645AB4-1543-41EB-8CF8-21C5AEC107B1}" srcOrd="0" destOrd="1" presId="urn:microsoft.com/office/officeart/2005/8/layout/chevron1"/>
    <dgm:cxn modelId="{8BA9B514-4B66-424E-A27C-76FB43E3A738}" srcId="{0F088CF2-F69A-4CCB-AD57-68B57FD90327}" destId="{3439D026-9E7E-4383-BC74-EFC85FFDA252}" srcOrd="1" destOrd="0" parTransId="{495DACF4-E2C8-4045-BC21-5C495A7D8735}" sibTransId="{D0DAE8FD-92B5-4685-BCA0-074B06A5C821}"/>
    <dgm:cxn modelId="{891DFE3E-E54A-4979-8AFD-83E68795F7F1}" type="presOf" srcId="{D3C0D9FF-B11D-433C-A864-226182D80BD4}" destId="{6E14A122-0E02-498E-8B25-6E0195C910FE}" srcOrd="0" destOrd="7" presId="urn:microsoft.com/office/officeart/2005/8/layout/chevron1"/>
    <dgm:cxn modelId="{221E5974-B93B-4E6C-BFAB-6EFD72E6DCE8}" type="presOf" srcId="{01B164E4-A0AE-4F99-8B27-3BD0E1DC5F65}" destId="{BEB72A10-4FC3-4E7C-88A8-180660152F11}" srcOrd="0" destOrd="5" presId="urn:microsoft.com/office/officeart/2005/8/layout/chevron1"/>
    <dgm:cxn modelId="{61B3B21C-022C-459E-9EF7-92517DC61460}" srcId="{66224D94-F62A-41EA-8576-46D5CA3C60CF}" destId="{0EB9AA4A-84D8-440D-BECE-7560248E1907}" srcOrd="3" destOrd="0" parTransId="{FA49D74E-C332-495F-BAA8-2214EC3632BA}" sibTransId="{5F442E59-8F9A-43D2-A420-F07468DFB384}"/>
    <dgm:cxn modelId="{D488467E-D90B-4784-B4F4-AE45B2998F2C}" srcId="{337E8352-165C-4331-9E05-19B11EA5A286}" destId="{2156E146-8481-4493-BFAC-6D8A79A7D376}" srcOrd="0" destOrd="0" parTransId="{3A1205EF-2BFB-4A4D-A79C-2A3B1A363BC7}" sibTransId="{2347DD20-99E5-44ED-8419-4C02772AC183}"/>
    <dgm:cxn modelId="{B8279162-5D25-475E-AF2F-054BCFFF2B48}" type="presOf" srcId="{2156E146-8481-4493-BFAC-6D8A79A7D376}" destId="{7A8E83F0-E681-4615-91A7-52A215D8078C}" srcOrd="0" destOrd="0" presId="urn:microsoft.com/office/officeart/2005/8/layout/chevron1"/>
    <dgm:cxn modelId="{10BA5EA7-301A-4B06-9492-8B479BD56844}" type="presOf" srcId="{7EE71E00-2E92-466E-9229-4410D47BC2CF}" destId="{31645AB4-1543-41EB-8CF8-21C5AEC107B1}" srcOrd="0" destOrd="15" presId="urn:microsoft.com/office/officeart/2005/8/layout/chevron1"/>
    <dgm:cxn modelId="{F02186BC-DE11-4050-A592-AB4038363EE5}" type="presOf" srcId="{301BF8A5-99F5-4644-B692-E5B1F51181FD}" destId="{BEB72A10-4FC3-4E7C-88A8-180660152F11}" srcOrd="0" destOrd="3" presId="urn:microsoft.com/office/officeart/2005/8/layout/chevron1"/>
    <dgm:cxn modelId="{A99551E7-568C-4DD2-AA56-9B8E9B48CA27}" type="presOf" srcId="{8FD263B7-8CA6-435D-8BD7-903964EEE2EA}" destId="{10D838A5-C0E7-442E-AD6C-616561814053}" srcOrd="0" destOrd="5" presId="urn:microsoft.com/office/officeart/2005/8/layout/chevron1"/>
    <dgm:cxn modelId="{5DE85064-B614-4F4D-8FAA-DFF2E476BD25}" type="presOf" srcId="{9812AD46-7D14-4854-B76E-DC2B71F34149}" destId="{6E14A122-0E02-498E-8B25-6E0195C910FE}" srcOrd="0" destOrd="0" presId="urn:microsoft.com/office/officeart/2005/8/layout/chevron1"/>
    <dgm:cxn modelId="{97122BFD-A27F-4C30-B99F-15D8A3714A37}" srcId="{DAF3146C-6F37-47B7-8E48-1584D8E9D1CB}" destId="{BE00A6C5-811E-4D20-8F95-19B49A750C66}" srcOrd="3" destOrd="0" parTransId="{6DDF9DBB-BC14-4DE0-AB21-7E9FE10AFE63}" sibTransId="{955FFEE7-9ABD-42BD-B8F3-9338371129B3}"/>
    <dgm:cxn modelId="{C1079071-0414-4D36-88CB-10041B60BC77}" srcId="{90252A22-18ED-4180-8A68-77ECFCF37CAC}" destId="{8FD263B7-8CA6-435D-8BD7-903964EEE2EA}" srcOrd="0" destOrd="0" parTransId="{177CD102-0EAC-4E54-9F38-188567361916}" sibTransId="{D421045D-9B62-49C0-9F1F-ECC34726D79D}"/>
    <dgm:cxn modelId="{5A1D7BC6-B9D8-42A1-8AD3-CFF0FE0E90FC}" srcId="{2156E146-8481-4493-BFAC-6D8A79A7D376}" destId="{6D1F14E6-BF08-4C20-B3B1-555BDCA63988}" srcOrd="1" destOrd="0" parTransId="{621BAE8F-7F50-4E3F-8A4E-1A4343DB28E5}" sibTransId="{7CC9B591-691D-418C-8FDC-A5ACAD8965FA}"/>
    <dgm:cxn modelId="{C641AA96-9510-451C-B531-64825EE6A60B}" srcId="{9812AD46-7D14-4854-B76E-DC2B71F34149}" destId="{865284E9-768E-4CF4-A57C-359FEA9C8C52}" srcOrd="2" destOrd="0" parTransId="{A94C0394-AA77-475D-915B-B0DF6FFF86EF}" sibTransId="{9EAEA376-7864-4371-988B-1DC77C59D3D2}"/>
    <dgm:cxn modelId="{103999E1-A031-4B86-9482-147480078E6F}" srcId="{66224D94-F62A-41EA-8576-46D5CA3C60CF}" destId="{1EFB1195-7B96-4E7F-BD71-6C12DD5FB16C}" srcOrd="1" destOrd="0" parTransId="{96E7BDD5-4A3E-4CA0-A60D-82355046D668}" sibTransId="{C215E7C1-EE11-4441-8DC9-8C16D433F25C}"/>
    <dgm:cxn modelId="{42363CB5-7F4B-4726-B30F-7ED9A32F55C4}" type="presOf" srcId="{3CDFCE1B-FB32-4698-B6A3-25020F150E8C}" destId="{BEB72A10-4FC3-4E7C-88A8-180660152F11}" srcOrd="0" destOrd="15" presId="urn:microsoft.com/office/officeart/2005/8/layout/chevron1"/>
    <dgm:cxn modelId="{3ECF2D6B-A028-40AB-8CF3-D117FFB62AD6}" type="presOf" srcId="{655207CC-B59F-4B41-8291-53197D94F1DE}" destId="{BEB72A10-4FC3-4E7C-88A8-180660152F11}" srcOrd="0" destOrd="2" presId="urn:microsoft.com/office/officeart/2005/8/layout/chevron1"/>
    <dgm:cxn modelId="{8314A717-9F18-4245-A123-9F6A002BBFC4}" srcId="{C594A888-6B04-4581-8D6B-36473EF138BF}" destId="{80E9FCB4-5616-4927-B8D1-FB1A6143E608}" srcOrd="4" destOrd="0" parTransId="{87A07D6F-EA04-408F-92B8-2707037F3A2A}" sibTransId="{0F2944F5-657C-43BE-815D-3B2DC3CBBD82}"/>
    <dgm:cxn modelId="{8A7E07F0-6C72-45D8-A8DE-918A6EA565CA}" type="presOf" srcId="{0EB9AA4A-84D8-440D-BECE-7560248E1907}" destId="{AE963632-F521-469E-9B9E-EA6DE66831B3}" srcOrd="0" destOrd="0" presId="urn:microsoft.com/office/officeart/2005/8/layout/chevron1"/>
    <dgm:cxn modelId="{6B12A23E-9973-4FF0-A341-81A4DE1304AE}" type="presOf" srcId="{25CD0B99-D9DF-49EF-A174-1958C0BFC18D}" destId="{7A8E83F0-E681-4615-91A7-52A215D8078C}" srcOrd="0" destOrd="1" presId="urn:microsoft.com/office/officeart/2005/8/layout/chevron1"/>
    <dgm:cxn modelId="{83B23EEF-0844-4CBA-8030-739DE62DD2DE}" srcId="{34487FE4-316A-4DB9-A1AA-8A6EF53A29AD}" destId="{9525985C-99BC-4D62-8BE1-C0729F600C7D}" srcOrd="1" destOrd="0" parTransId="{08152161-66AA-402F-9C95-9FC1A2AA6534}" sibTransId="{56237972-63A8-4535-8B48-92A6A1029677}"/>
    <dgm:cxn modelId="{BFF28327-8C64-4545-BC9C-7417F79C10F9}" srcId="{A09AFE52-6B69-4147-B24D-A36C62ECC3F4}" destId="{0AB14BB0-AE75-45C6-BF4A-09E9D53AD536}" srcOrd="1" destOrd="0" parTransId="{0E0F4FBA-2482-4C20-A72A-BDC5A92BB81F}" sibTransId="{AF73A224-FCDC-4AA4-A034-ED3D9D50E7A6}"/>
    <dgm:cxn modelId="{3797974D-C5BC-48E8-ABF4-9795C1B22F20}" type="presOf" srcId="{3439D026-9E7E-4383-BC74-EFC85FFDA252}" destId="{BEB72A10-4FC3-4E7C-88A8-180660152F11}" srcOrd="0" destOrd="1" presId="urn:microsoft.com/office/officeart/2005/8/layout/chevron1"/>
    <dgm:cxn modelId="{37138051-2F66-48BB-960D-E3E4E0AD1DBE}" type="presOf" srcId="{5A24A128-A2AC-4A8E-A238-0CA1A2DD07A1}" destId="{6E14A122-0E02-498E-8B25-6E0195C910FE}" srcOrd="0" destOrd="11" presId="urn:microsoft.com/office/officeart/2005/8/layout/chevron1"/>
    <dgm:cxn modelId="{A406C18E-C6A1-4E7D-B5A4-40A7FC470E1E}" type="presOf" srcId="{144EAD3E-2184-48A3-BCBF-8CEE9CBF31DB}" destId="{7A8E83F0-E681-4615-91A7-52A215D8078C}" srcOrd="0" destOrd="3" presId="urn:microsoft.com/office/officeart/2005/8/layout/chevron1"/>
    <dgm:cxn modelId="{5F3D8485-25B9-415E-9C8B-0F3786A27C86}" srcId="{CA3AD219-9BF6-4433-89CB-C4404D6AF631}" destId="{2A4CC1D6-98CD-41E3-A4B7-0717271C9B68}" srcOrd="2" destOrd="0" parTransId="{AEDB73FF-8756-48E5-9185-C69BB3535A79}" sibTransId="{C0DCBB4D-F66F-4099-83AB-01631A1B042A}"/>
    <dgm:cxn modelId="{700F52E8-1C72-48CC-AE8A-482EC8C5AEE2}" type="presOf" srcId="{3A7D0A8A-CF81-4068-92FE-FC8BF36E7B5E}" destId="{6E14A122-0E02-498E-8B25-6E0195C910FE}" srcOrd="0" destOrd="5" presId="urn:microsoft.com/office/officeart/2005/8/layout/chevron1"/>
    <dgm:cxn modelId="{02C8DA3B-7A50-42CF-B2F7-C9EC4129BBF3}" type="presOf" srcId="{E133086C-433C-44FA-A0E2-01825070985D}" destId="{BEB72A10-4FC3-4E7C-88A8-180660152F11}" srcOrd="0" destOrd="11" presId="urn:microsoft.com/office/officeart/2005/8/layout/chevron1"/>
    <dgm:cxn modelId="{798FF48E-6F07-44DD-89DA-7F4022A358C4}" type="presOf" srcId="{80E9FCB4-5616-4927-B8D1-FB1A6143E608}" destId="{7A8E83F0-E681-4615-91A7-52A215D8078C}" srcOrd="0" destOrd="11" presId="urn:microsoft.com/office/officeart/2005/8/layout/chevron1"/>
    <dgm:cxn modelId="{383048D2-1582-412E-852D-2CDF57D3990F}" type="presOf" srcId="{C135F4A7-15FC-4EB4-AD87-9B295C767CDE}" destId="{BEB72A10-4FC3-4E7C-88A8-180660152F11}" srcOrd="0" destOrd="8" presId="urn:microsoft.com/office/officeart/2005/8/layout/chevron1"/>
    <dgm:cxn modelId="{59B82259-653A-449D-9416-D8E74D6D7293}" srcId="{08634CC5-F317-46FD-B908-8D104EED05B9}" destId="{FF4F3C45-B137-4A3F-8EA9-FECE33E70854}" srcOrd="7" destOrd="0" parTransId="{10B56875-B22C-41FB-A931-7318E75465F0}" sibTransId="{30936BD7-76C3-40D9-B0E8-99CE3D64CE9B}"/>
    <dgm:cxn modelId="{FA828DA5-965B-4590-8181-0D989E1F325C}" srcId="{DAF3146C-6F37-47B7-8E48-1584D8E9D1CB}" destId="{3A7D0A8A-CF81-4068-92FE-FC8BF36E7B5E}" srcOrd="0" destOrd="0" parTransId="{30BE8CF0-AFC0-4617-93E4-DFADCCD2CB61}" sibTransId="{5724E3B5-76D3-4195-898F-251D700635D9}"/>
    <dgm:cxn modelId="{2782DB52-085A-4205-B2F5-52538AA888DA}" srcId="{90252A22-18ED-4180-8A68-77ECFCF37CAC}" destId="{01BD4FF1-06AA-41C4-BB50-8DC32FA5ECAC}" srcOrd="2" destOrd="0" parTransId="{7D3DF9E3-F9C3-4BD5-99F5-D8AF6F301CE2}" sibTransId="{0E17499E-ED3F-4E1B-BF45-F91ED4E42DB9}"/>
    <dgm:cxn modelId="{C2645F84-6434-451C-A5CA-C01B7FE07176}" type="presOf" srcId="{97A61150-A42A-4CAC-8D1C-19152140CD27}" destId="{10D838A5-C0E7-442E-AD6C-616561814053}" srcOrd="0" destOrd="10" presId="urn:microsoft.com/office/officeart/2005/8/layout/chevron1"/>
    <dgm:cxn modelId="{D0B695E5-8767-46AF-8357-D4B48D05E91B}" srcId="{DAF3146C-6F37-47B7-8E48-1584D8E9D1CB}" destId="{65F15902-98E5-4764-9476-637EBF265FEF}" srcOrd="5" destOrd="0" parTransId="{D417169C-F4B6-401C-AFB8-C4CD98203592}" sibTransId="{28CEE3A9-5F67-430D-A902-5E0AB7FCEB1B}"/>
    <dgm:cxn modelId="{EF02F7B5-9609-421C-BFCD-9C66900AAFF9}" srcId="{C594A888-6B04-4581-8D6B-36473EF138BF}" destId="{0822B9C0-F65E-499E-9DF7-E1D1557854DE}" srcOrd="6" destOrd="0" parTransId="{73563E70-ADA8-4409-8892-A757CB1C2FAA}" sibTransId="{A0F47312-0A66-452B-A204-D8C2439F67C9}"/>
    <dgm:cxn modelId="{88A04D17-AD12-448F-99AC-669506478C78}" srcId="{DAF3146C-6F37-47B7-8E48-1584D8E9D1CB}" destId="{89587EB6-BE1D-45B4-BE2C-F2D0169A0477}" srcOrd="4" destOrd="0" parTransId="{164984E4-8C9C-49F0-99FB-13F68BA37417}" sibTransId="{5C1A0AA5-D884-4D20-97AF-DA18BBBB383E}"/>
    <dgm:cxn modelId="{2CF88A51-1A33-47CA-8E0C-1A1B4F1B463D}" type="presOf" srcId="{934C0B04-9177-418A-BAD7-E724EE3A6FD0}" destId="{7A8E83F0-E681-4615-91A7-52A215D8078C}" srcOrd="0" destOrd="8" presId="urn:microsoft.com/office/officeart/2005/8/layout/chevron1"/>
    <dgm:cxn modelId="{A422E05A-B12C-40DA-857E-11876C082539}" type="presOf" srcId="{DAF3146C-6F37-47B7-8E48-1584D8E9D1CB}" destId="{6E14A122-0E02-498E-8B25-6E0195C910FE}" srcOrd="0" destOrd="4" presId="urn:microsoft.com/office/officeart/2005/8/layout/chevron1"/>
    <dgm:cxn modelId="{0A629FDB-E8B5-4CC9-9A97-5FF6D7E83A7D}" type="presOf" srcId="{FEEDA947-3E9D-4798-843F-14380EC9618C}" destId="{31645AB4-1543-41EB-8CF8-21C5AEC107B1}" srcOrd="0" destOrd="11" presId="urn:microsoft.com/office/officeart/2005/8/layout/chevron1"/>
    <dgm:cxn modelId="{F9A8F798-6C60-4AB7-8FD5-690D28D8914A}" srcId="{90252A22-18ED-4180-8A68-77ECFCF37CAC}" destId="{941AFE19-C300-4728-BFFA-0F7B81A22EAD}" srcOrd="6" destOrd="0" parTransId="{ED68DAB9-8CD0-4BDB-AA1E-7F96E20D1B14}" sibTransId="{21C90E22-350D-4A7C-81A1-390DAA32896A}"/>
    <dgm:cxn modelId="{DD44FE3D-D706-4860-B30D-7E26E8127883}" srcId="{A09AFE52-6B69-4147-B24D-A36C62ECC3F4}" destId="{66E6550E-E882-4C25-AB3F-E5151C1BCB43}" srcOrd="0" destOrd="0" parTransId="{1E72EAB1-B89B-472D-B372-98676F1FE8F1}" sibTransId="{14627B24-14D2-49DC-9817-6EF0C158987A}"/>
    <dgm:cxn modelId="{95666CB7-E4C9-4BEB-A3CD-4EBFDB63A95F}" type="presOf" srcId="{73DAFAFC-32D7-488D-966D-D4A185CE55DA}" destId="{7A8E83F0-E681-4615-91A7-52A215D8078C}" srcOrd="0" destOrd="4" presId="urn:microsoft.com/office/officeart/2005/8/layout/chevron1"/>
    <dgm:cxn modelId="{3E01A407-5D29-4BCA-81C1-BEF1CA5423E4}" srcId="{C594A888-6B04-4581-8D6B-36473EF138BF}" destId="{90463D13-B26F-499D-A359-37C5EC874C7F}" srcOrd="2" destOrd="0" parTransId="{529C5021-5764-4442-A6DA-AF0835239CA8}" sibTransId="{099CF2CD-678D-4B24-8083-3862BBC14E2E}"/>
    <dgm:cxn modelId="{9AE2AF89-395C-42C8-B3DB-784EB6446A61}" srcId="{0EB9AA4A-84D8-440D-BECE-7560248E1907}" destId="{90252A22-18ED-4180-8A68-77ECFCF37CAC}" srcOrd="1" destOrd="0" parTransId="{98E28410-9C2F-49C8-8861-FE32155B476C}" sibTransId="{0BA56CF6-4933-403E-8670-D6CA5D941C7F}"/>
    <dgm:cxn modelId="{12B063AC-2F74-4722-ACCC-CE0FEF807CDF}" srcId="{CA3AD219-9BF6-4433-89CB-C4404D6AF631}" destId="{65677EA8-39B7-48A7-B96E-BA1ED8D18D9F}" srcOrd="4" destOrd="0" parTransId="{4A48C39A-9924-44A8-BB7D-720F0D371B90}" sibTransId="{E3E5542D-0C4B-49A8-9A3F-E136BAC89411}"/>
    <dgm:cxn modelId="{667C7ECA-26DB-4835-BA1B-92FFC6A12961}" srcId="{DAF3146C-6F37-47B7-8E48-1584D8E9D1CB}" destId="{5A24A128-A2AC-4A8E-A238-0CA1A2DD07A1}" srcOrd="6" destOrd="0" parTransId="{C2E88454-979D-4C00-A328-1BB4F9C623D1}" sibTransId="{1F98DB29-FAC3-4CE2-A105-98D8EF21175A}"/>
    <dgm:cxn modelId="{04FBA408-324B-497F-9798-73298C9CD157}" srcId="{08634CC5-F317-46FD-B908-8D104EED05B9}" destId="{7EE71E00-2E92-466E-9229-4410D47BC2CF}" srcOrd="9" destOrd="0" parTransId="{02F43406-15B2-4781-B16B-078BEE286C9C}" sibTransId="{94C66230-AE74-4206-94C9-33523797C372}"/>
    <dgm:cxn modelId="{45D2A0D2-81BB-4D49-B84E-6F66926BE4F5}" srcId="{34487FE4-316A-4DB9-A1AA-8A6EF53A29AD}" destId="{E59A6035-6C00-4E0F-BE66-39E3DC40A6E3}" srcOrd="2" destOrd="0" parTransId="{8C6BD3FA-483F-4DD8-8DF5-79828B99F848}" sibTransId="{49909E67-7070-4DE2-8D9A-9D421ECE07D0}"/>
    <dgm:cxn modelId="{66A5B73A-3D48-4937-B972-1D169E339379}" srcId="{3439D026-9E7E-4383-BC74-EFC85FFDA252}" destId="{655207CC-B59F-4B41-8291-53197D94F1DE}" srcOrd="0" destOrd="0" parTransId="{96563C30-10A8-4FD9-B307-4AF09AF7D6E6}" sibTransId="{773CF45A-1826-4D44-9C8F-3A44C54BA4BC}"/>
    <dgm:cxn modelId="{8231023A-F6A0-4FEF-8F6B-960E8D03B687}" type="presOf" srcId="{0B630BCC-4908-42E8-B51F-33F87C798D96}" destId="{31645AB4-1543-41EB-8CF8-21C5AEC107B1}" srcOrd="0" destOrd="8" presId="urn:microsoft.com/office/officeart/2005/8/layout/chevron1"/>
    <dgm:cxn modelId="{9D255648-9B86-4C49-874D-2BB5ABEBDBC5}" srcId="{2156E146-8481-4493-BFAC-6D8A79A7D376}" destId="{25CD0B99-D9DF-49EF-A174-1958C0BFC18D}" srcOrd="0" destOrd="0" parTransId="{CFDCC300-F333-41D5-9FD4-0B2A88112C25}" sibTransId="{6FC180AB-2B80-4E41-9AED-FAEDBDF0DB62}"/>
    <dgm:cxn modelId="{1ACA1601-59F8-4E65-B675-095D2CEA5FBE}" type="presOf" srcId="{07109156-282E-4025-B37E-3E31D1441BF6}" destId="{31645AB4-1543-41EB-8CF8-21C5AEC107B1}" srcOrd="0" destOrd="6" presId="urn:microsoft.com/office/officeart/2005/8/layout/chevron1"/>
    <dgm:cxn modelId="{D60F8F8F-AD18-42F6-A437-E7E8E6DC4E13}" type="presOf" srcId="{90252A22-18ED-4180-8A68-77ECFCF37CAC}" destId="{10D838A5-C0E7-442E-AD6C-616561814053}" srcOrd="0" destOrd="4" presId="urn:microsoft.com/office/officeart/2005/8/layout/chevron1"/>
    <dgm:cxn modelId="{340B7762-FA2E-4324-8C66-D21E7C394598}" type="presOf" srcId="{65677EA8-39B7-48A7-B96E-BA1ED8D18D9F}" destId="{BEB72A10-4FC3-4E7C-88A8-180660152F11}" srcOrd="0" destOrd="12" presId="urn:microsoft.com/office/officeart/2005/8/layout/chevron1"/>
    <dgm:cxn modelId="{9F56E20B-3DF3-482E-BE34-DB1983DACAE2}" type="presOf" srcId="{1EFB1195-7B96-4E7F-BD71-6C12DD5FB16C}" destId="{81A9FE10-3506-4D2D-93F8-43E4274D750C}" srcOrd="0" destOrd="0" presId="urn:microsoft.com/office/officeart/2005/8/layout/chevron1"/>
    <dgm:cxn modelId="{F9A44138-29A9-4D17-A63F-8DE3CF0B25BC}" srcId="{08634CC5-F317-46FD-B908-8D104EED05B9}" destId="{1F8F85FD-6740-456E-8757-3E57C433D6D3}" srcOrd="4" destOrd="0" parTransId="{E71F4151-2A90-4A90-83B1-3C40BA2040C3}" sibTransId="{BE0A2089-6631-4AB3-AE84-8CDEE3DF947E}"/>
    <dgm:cxn modelId="{67E87922-36A0-4CB1-AC17-7A19E3F2C2F1}" type="presOf" srcId="{A09AFE52-6B69-4147-B24D-A36C62ECC3F4}" destId="{10D838A5-C0E7-442E-AD6C-616561814053}" srcOrd="0" destOrd="0" presId="urn:microsoft.com/office/officeart/2005/8/layout/chevron1"/>
    <dgm:cxn modelId="{BC9E2A3D-81C3-4212-B5A9-37719DC952FB}" type="presOf" srcId="{89587EB6-BE1D-45B4-BE2C-F2D0169A0477}" destId="{6E14A122-0E02-498E-8B25-6E0195C910FE}" srcOrd="0" destOrd="9" presId="urn:microsoft.com/office/officeart/2005/8/layout/chevron1"/>
    <dgm:cxn modelId="{14940451-9977-4195-B064-60D7CCD95D72}" srcId="{3439D026-9E7E-4383-BC74-EFC85FFDA252}" destId="{E4C54989-F22D-42E7-AAA4-CF55DE38C2C8}" srcOrd="2" destOrd="0" parTransId="{28909E7E-0E91-4641-A2A9-32F72C8531F2}" sibTransId="{5474A6C5-23EA-49DF-954A-9998C39CB400}"/>
    <dgm:cxn modelId="{7FDD8806-0645-485F-9831-043118FF5A57}" type="presOf" srcId="{AEC66E66-7152-4E88-B3CB-331706E51B78}" destId="{10D838A5-C0E7-442E-AD6C-616561814053}" srcOrd="0" destOrd="8" presId="urn:microsoft.com/office/officeart/2005/8/layout/chevron1"/>
    <dgm:cxn modelId="{4A8248DB-52D4-4D55-A7AA-34E071DAA8BF}" type="presOf" srcId="{20C22D75-0D5F-4007-A3AF-27D1439497FB}" destId="{BEB72A10-4FC3-4E7C-88A8-180660152F11}" srcOrd="0" destOrd="14" presId="urn:microsoft.com/office/officeart/2005/8/layout/chevron1"/>
    <dgm:cxn modelId="{303700C0-B1BC-4132-90EC-66DA51AC4D90}" type="presOf" srcId="{164E93C1-EAD1-4AB9-B087-3C274D093EAB}" destId="{6E14A122-0E02-498E-8B25-6E0195C910FE}" srcOrd="0" destOrd="1" presId="urn:microsoft.com/office/officeart/2005/8/layout/chevron1"/>
    <dgm:cxn modelId="{F465C6E8-1AFE-4CA2-B3D2-4A5C073FD979}" srcId="{9812AD46-7D14-4854-B76E-DC2B71F34149}" destId="{164E93C1-EAD1-4AB9-B087-3C274D093EAB}" srcOrd="0" destOrd="0" parTransId="{B0980ADE-1752-4B70-B931-FC9A3B35D4D6}" sibTransId="{7C03956B-505D-4FBD-9B5F-9DEFA44AC149}"/>
    <dgm:cxn modelId="{1AADE971-FB44-4FB0-A303-E607E0920C7C}" type="presOf" srcId="{FF4F3C45-B137-4A3F-8EA9-FECE33E70854}" destId="{31645AB4-1543-41EB-8CF8-21C5AEC107B1}" srcOrd="0" destOrd="13" presId="urn:microsoft.com/office/officeart/2005/8/layout/chevron1"/>
    <dgm:cxn modelId="{73C171E5-F078-42E8-AB3B-6D47EB5DC697}" srcId="{08634CC5-F317-46FD-B908-8D104EED05B9}" destId="{2EF82A68-9E82-42BA-88BC-03853011DDFF}" srcOrd="8" destOrd="0" parTransId="{FECF9797-8BD4-468D-848E-96472BE5E39F}" sibTransId="{939A0413-7E30-44C2-87F6-C489EE96C199}"/>
    <dgm:cxn modelId="{6F94628B-E01C-46DE-AD08-29EDAB76AA44}" type="presOf" srcId="{E4C54989-F22D-42E7-AAA4-CF55DE38C2C8}" destId="{BEB72A10-4FC3-4E7C-88A8-180660152F11}" srcOrd="0" destOrd="4" presId="urn:microsoft.com/office/officeart/2005/8/layout/chevron1"/>
    <dgm:cxn modelId="{CE3C1A79-2410-4A1A-A752-049C8331BB6D}" srcId="{C594A888-6B04-4581-8D6B-36473EF138BF}" destId="{4A54C7F0-3404-4CD2-B80F-B90BDD17F1C9}" srcOrd="3" destOrd="0" parTransId="{2451798D-9E6E-49A6-814A-B1F3DD275F57}" sibTransId="{BD9670F6-D0D6-47AF-B0DD-032A469B94A4}"/>
    <dgm:cxn modelId="{3B137E55-C5B7-4743-88D8-843D50C12D2B}" type="presOf" srcId="{65F15902-98E5-4764-9476-637EBF265FEF}" destId="{6E14A122-0E02-498E-8B25-6E0195C910FE}" srcOrd="0" destOrd="10" presId="urn:microsoft.com/office/officeart/2005/8/layout/chevron1"/>
    <dgm:cxn modelId="{CC8301BB-5DF6-4078-A8EE-A91377742BB1}" srcId="{DAF3146C-6F37-47B7-8E48-1584D8E9D1CB}" destId="{6CC8F9C8-DE58-4076-AD26-CFC993FBE15D}" srcOrd="1" destOrd="0" parTransId="{756D97A8-D372-4894-9D56-24008EB42436}" sibTransId="{F81A4C54-B6BA-4078-B522-F9624CCAC88E}"/>
    <dgm:cxn modelId="{81702ADE-4732-46B7-8D6C-D58A729AB815}" type="presOf" srcId="{4D4779C1-56D9-4292-8F49-B1A68C6669A8}" destId="{10D838A5-C0E7-442E-AD6C-616561814053}" srcOrd="0" destOrd="6" presId="urn:microsoft.com/office/officeart/2005/8/layout/chevron1"/>
    <dgm:cxn modelId="{977D129F-F665-40EA-9B42-C4E63001E442}" srcId="{90252A22-18ED-4180-8A68-77ECFCF37CAC}" destId="{8E10980C-C7DC-4ACA-AE50-45B864092D4E}" srcOrd="4" destOrd="0" parTransId="{3C62AA6E-6E2A-4A2A-B29C-B17E0876DD88}" sibTransId="{83F19CFF-F4D3-4FBE-ABE1-C960178179E5}"/>
    <dgm:cxn modelId="{330A0F00-41BC-4AB2-8027-BD937652B577}" type="presOf" srcId="{F90F0493-1084-4C8D-BA5D-DE5E5EE3B2D5}" destId="{10D838A5-C0E7-442E-AD6C-616561814053}" srcOrd="0" destOrd="3" presId="urn:microsoft.com/office/officeart/2005/8/layout/chevron1"/>
    <dgm:cxn modelId="{C821C965-E755-451E-8180-DD055B29762B}" type="presOf" srcId="{F2D46FD4-71AC-4560-A06B-55749A85E590}" destId="{31645AB4-1543-41EB-8CF8-21C5AEC107B1}" srcOrd="0" destOrd="9" presId="urn:microsoft.com/office/officeart/2005/8/layout/chevron1"/>
    <dgm:cxn modelId="{35BCCF0D-54F1-43A5-8F3B-F1C3D350856F}" srcId="{2156E146-8481-4493-BFAC-6D8A79A7D376}" destId="{7F03141E-A106-4E0D-AC9D-0DBD10B94010}" srcOrd="4" destOrd="0" parTransId="{364FBB00-9928-4B1D-9739-44242E10D7E0}" sibTransId="{95866AE5-864F-4C52-95B2-CA3EB93C03E0}"/>
    <dgm:cxn modelId="{AB9372EA-7EE9-46AC-8F1A-A2F4B96CD0EE}" type="presOf" srcId="{94572D9C-AD9A-46BA-BCA5-BAC65F279971}" destId="{F0809C71-6197-4DA4-B12C-B425155DB07D}" srcOrd="0" destOrd="0" presId="urn:microsoft.com/office/officeart/2005/8/layout/chevron1"/>
    <dgm:cxn modelId="{0D354BD5-7336-401A-88EA-DF0354FAFA45}" srcId="{08634CC5-F317-46FD-B908-8D104EED05B9}" destId="{C276E8B5-FE60-4F3D-84DA-AA55F196884A}" srcOrd="1" destOrd="0" parTransId="{DA76BE37-EA20-43CA-93E4-D2863E07D380}" sibTransId="{77C15592-35DF-4449-9A9F-A13B2E09DC6B}"/>
    <dgm:cxn modelId="{01AC05E6-7C7E-4C91-9CEB-C8274C356943}" type="presOf" srcId="{E5506AB3-5AAA-40BF-B067-A4E80E000E0C}" destId="{BEB72A10-4FC3-4E7C-88A8-180660152F11}" srcOrd="0" destOrd="9" presId="urn:microsoft.com/office/officeart/2005/8/layout/chevron1"/>
    <dgm:cxn modelId="{7BDE7759-46C6-47C6-8392-8673C5EC66A3}" srcId="{08634CC5-F317-46FD-B908-8D104EED05B9}" destId="{07109156-282E-4025-B37E-3E31D1441BF6}" srcOrd="0" destOrd="0" parTransId="{0FACCC89-2724-44E2-81F7-0B538676C83C}" sibTransId="{48D801CF-22E7-490E-93D8-8D7C45AD70FB}"/>
    <dgm:cxn modelId="{D0A50834-B647-4271-A692-3A99FBCB739D}" srcId="{3439D026-9E7E-4383-BC74-EFC85FFDA252}" destId="{301BF8A5-99F5-4644-B692-E5B1F51181FD}" srcOrd="1" destOrd="0" parTransId="{366B3DB3-C909-4B7F-8EEC-A369A2EAF82E}" sibTransId="{56D1EC74-1095-4499-AF02-138190994678}"/>
    <dgm:cxn modelId="{BA5DCA6E-752E-4EB5-97CE-6F5CA47094BB}" type="presOf" srcId="{90463D13-B26F-499D-A359-37C5EC874C7F}" destId="{7A8E83F0-E681-4615-91A7-52A215D8078C}" srcOrd="0" destOrd="9" presId="urn:microsoft.com/office/officeart/2005/8/layout/chevron1"/>
    <dgm:cxn modelId="{91BA6498-26FF-4F90-A35D-5D2766F18574}" srcId="{90252A22-18ED-4180-8A68-77ECFCF37CAC}" destId="{4D4779C1-56D9-4292-8F49-B1A68C6669A8}" srcOrd="1" destOrd="0" parTransId="{6329DF3F-F606-43D7-AF2B-D0F52753532F}" sibTransId="{89B930B7-B3B5-4EED-BBED-3079D020FA5B}"/>
    <dgm:cxn modelId="{B03BD63F-082C-4079-8EF8-760B699B32F0}" srcId="{CA3AD219-9BF6-4433-89CB-C4404D6AF631}" destId="{3CDFCE1B-FB32-4698-B6A3-25020F150E8C}" srcOrd="7" destOrd="0" parTransId="{ED820CEE-D1B5-4D7B-9813-8475B1DDB69D}" sibTransId="{CF9738D6-9817-4FB8-80A3-C1DCD01B32BA}"/>
    <dgm:cxn modelId="{8370116C-2D67-4D4B-9FEC-46FEAE8271DE}" srcId="{1EFB1195-7B96-4E7F-BD71-6C12DD5FB16C}" destId="{08634CC5-F317-46FD-B908-8D104EED05B9}" srcOrd="1" destOrd="0" parTransId="{77EF0335-929B-4619-B42E-BC63869632D5}" sibTransId="{5A10B4E6-F2EC-44F8-B34D-CF2B56D8651C}"/>
    <dgm:cxn modelId="{27B9DE9A-6A8E-49BC-8085-35934AA7AA8F}" srcId="{90252A22-18ED-4180-8A68-77ECFCF37CAC}" destId="{97A61150-A42A-4CAC-8D1C-19152140CD27}" srcOrd="5" destOrd="0" parTransId="{62DD3601-83ED-4D72-B8EF-9BEC97E775D6}" sibTransId="{00B45F05-4443-4D68-8B7B-B107B4842F95}"/>
    <dgm:cxn modelId="{F7E1FECB-84AE-4FA4-A8F6-A773B5740F97}" srcId="{66224D94-F62A-41EA-8576-46D5CA3C60CF}" destId="{94572D9C-AD9A-46BA-BCA5-BAC65F279971}" srcOrd="4" destOrd="0" parTransId="{4A7C83DE-BFE3-441D-BEA9-70B77E68FEDA}" sibTransId="{C6B07F05-6739-4DCB-BAF8-85B1CA26C565}"/>
    <dgm:cxn modelId="{4E724519-DA61-46FD-BDC2-764540D159CE}" type="presOf" srcId="{0AB14BB0-AE75-45C6-BF4A-09E9D53AD536}" destId="{10D838A5-C0E7-442E-AD6C-616561814053}" srcOrd="0" destOrd="2" presId="urn:microsoft.com/office/officeart/2005/8/layout/chevron1"/>
    <dgm:cxn modelId="{4CD2F8FE-37CE-4F17-BD73-30D2372544ED}" type="presOf" srcId="{67A235EE-DA8F-4099-A2FB-0E156627D586}" destId="{7A8E83F0-E681-4615-91A7-52A215D8078C}" srcOrd="0" destOrd="7" presId="urn:microsoft.com/office/officeart/2005/8/layout/chevron1"/>
    <dgm:cxn modelId="{15385C92-3C19-4F0A-9ED9-964F13A3884E}" type="presOf" srcId="{2A4CC1D6-98CD-41E3-A4B7-0717271C9B68}" destId="{BEB72A10-4FC3-4E7C-88A8-180660152F11}" srcOrd="0" destOrd="10" presId="urn:microsoft.com/office/officeart/2005/8/layout/chevron1"/>
    <dgm:cxn modelId="{E4DFFCC7-FB42-41BE-A5EE-5AB6ECB8C9E8}" type="presOf" srcId="{0F088CF2-F69A-4CCB-AD57-68B57FD90327}" destId="{E495F205-3FCB-4C0D-88E2-66EC1183D249}" srcOrd="0" destOrd="0" presId="urn:microsoft.com/office/officeart/2005/8/layout/chevron1"/>
    <dgm:cxn modelId="{E081D9A2-6F83-4F63-A2B2-B91F71B8C0DF}" type="presOf" srcId="{6CC8F9C8-DE58-4076-AD26-CFC993FBE15D}" destId="{6E14A122-0E02-498E-8B25-6E0195C910FE}" srcOrd="0" destOrd="6" presId="urn:microsoft.com/office/officeart/2005/8/layout/chevron1"/>
    <dgm:cxn modelId="{2547C3A6-8FA4-4166-86F0-C676DAE59DD2}" srcId="{1EFB1195-7B96-4E7F-BD71-6C12DD5FB16C}" destId="{34487FE4-316A-4DB9-A1AA-8A6EF53A29AD}" srcOrd="0" destOrd="0" parTransId="{29A765F4-8690-4771-BCC7-D0D9D4A4B149}" sibTransId="{2911F475-F3DB-4B46-8934-9409C35B6E0C}"/>
    <dgm:cxn modelId="{668DDC42-DBE7-460C-BB81-E367BEE6C3B9}" srcId="{3439D026-9E7E-4383-BC74-EFC85FFDA252}" destId="{01B164E4-A0AE-4F99-8B27-3BD0E1DC5F65}" srcOrd="3" destOrd="0" parTransId="{D8B55BE5-8C5E-4FFC-B0F4-7ABDDFFF5EED}" sibTransId="{12FF58F5-C115-4A08-B6E7-3A21DF8FF2F0}"/>
    <dgm:cxn modelId="{D4A7FE75-BA40-4DFE-B339-55D69A4A6105}" srcId="{CA3AD219-9BF6-4433-89CB-C4404D6AF631}" destId="{98414D83-CC19-4462-87C2-331501C46AB3}" srcOrd="5" destOrd="0" parTransId="{7B4E8835-DE97-436F-9F3D-7E63F5250721}" sibTransId="{C75B78CF-7F81-48F4-8EB1-92A9D2F0FB23}"/>
    <dgm:cxn modelId="{DA1076FD-7E44-48B2-AF81-BAE1429548D7}" srcId="{08634CC5-F317-46FD-B908-8D104EED05B9}" destId="{FEEDA947-3E9D-4798-843F-14380EC9618C}" srcOrd="5" destOrd="0" parTransId="{BA0D436C-4E63-4F07-AFD2-B323E4DE8F72}" sibTransId="{06440615-54C3-4BBB-9558-50A9E1647EE5}"/>
    <dgm:cxn modelId="{8AD96D18-3B53-4F6A-BE02-563708AADD0C}" type="presOf" srcId="{E947C5E0-B943-4E9B-9AAA-07E4CF7B3E52}" destId="{7A8E83F0-E681-4615-91A7-52A215D8078C}" srcOrd="0" destOrd="14" presId="urn:microsoft.com/office/officeart/2005/8/layout/chevron1"/>
    <dgm:cxn modelId="{61B2D480-0C2F-4560-AA03-6D296996DEE9}" srcId="{C594A888-6B04-4581-8D6B-36473EF138BF}" destId="{67A235EE-DA8F-4099-A2FB-0E156627D586}" srcOrd="0" destOrd="0" parTransId="{783286A5-E74A-46E4-87B2-00A557B1CBB3}" sibTransId="{C5EE80BA-3B88-45C5-9A44-FCDA1D76BE4E}"/>
    <dgm:cxn modelId="{4FA4C32D-D7FB-4D93-8909-6C1C443F3FFF}" srcId="{CA3AD219-9BF6-4433-89CB-C4404D6AF631}" destId="{E5506AB3-5AAA-40BF-B067-A4E80E000E0C}" srcOrd="1" destOrd="0" parTransId="{08CD0332-7F34-4604-942C-322CB588838E}" sibTransId="{2AE827BC-5CD5-4260-988C-1DC87A7D4A71}"/>
    <dgm:cxn modelId="{7F051892-401C-4650-AA61-A5026819FAAE}" type="presOf" srcId="{7F03141E-A106-4E0D-AC9D-0DBD10B94010}" destId="{7A8E83F0-E681-4615-91A7-52A215D8078C}" srcOrd="0" destOrd="5" presId="urn:microsoft.com/office/officeart/2005/8/layout/chevron1"/>
    <dgm:cxn modelId="{2EEB24EB-9A61-4868-ACA4-F732F5396B86}" srcId="{DAF3146C-6F37-47B7-8E48-1584D8E9D1CB}" destId="{D3C0D9FF-B11D-433C-A864-226182D80BD4}" srcOrd="2" destOrd="0" parTransId="{E1EEDA70-1289-438B-A974-10F5B32326A2}" sibTransId="{1FD3BFA9-B9ED-481E-89C5-47A78A4FA9B4}"/>
    <dgm:cxn modelId="{C42C24A7-8945-4E00-8D37-CFE51D9ED598}" type="presParOf" srcId="{767F2006-D279-4369-849E-C84C8D176B98}" destId="{56E60F54-121D-41E6-B48B-D1BCDC83034D}" srcOrd="0" destOrd="0" presId="urn:microsoft.com/office/officeart/2005/8/layout/chevron1"/>
    <dgm:cxn modelId="{FA1BCF37-53E6-43C2-B3F5-3D772D7B9279}" type="presParOf" srcId="{56E60F54-121D-41E6-B48B-D1BCDC83034D}" destId="{E495F205-3FCB-4C0D-88E2-66EC1183D249}" srcOrd="0" destOrd="0" presId="urn:microsoft.com/office/officeart/2005/8/layout/chevron1"/>
    <dgm:cxn modelId="{4E89D096-38C1-4565-9C67-7048B55D78BA}" type="presParOf" srcId="{56E60F54-121D-41E6-B48B-D1BCDC83034D}" destId="{BEB72A10-4FC3-4E7C-88A8-180660152F11}" srcOrd="1" destOrd="0" presId="urn:microsoft.com/office/officeart/2005/8/layout/chevron1"/>
    <dgm:cxn modelId="{835809AF-C8D2-4CAB-9301-D63E6542104F}" type="presParOf" srcId="{767F2006-D279-4369-849E-C84C8D176B98}" destId="{DC714F3E-F574-41D9-B615-A726028671A9}" srcOrd="1" destOrd="0" presId="urn:microsoft.com/office/officeart/2005/8/layout/chevron1"/>
    <dgm:cxn modelId="{9AC74C08-BC33-4611-8F48-CCF2E265BC42}" type="presParOf" srcId="{767F2006-D279-4369-849E-C84C8D176B98}" destId="{D55FCAA3-48FD-4013-9F9C-F8EB7566628D}" srcOrd="2" destOrd="0" presId="urn:microsoft.com/office/officeart/2005/8/layout/chevron1"/>
    <dgm:cxn modelId="{EF3331EC-0D0A-42C0-BAA0-37C465FEA6E0}" type="presParOf" srcId="{D55FCAA3-48FD-4013-9F9C-F8EB7566628D}" destId="{81A9FE10-3506-4D2D-93F8-43E4274D750C}" srcOrd="0" destOrd="0" presId="urn:microsoft.com/office/officeart/2005/8/layout/chevron1"/>
    <dgm:cxn modelId="{15749504-522E-4961-B657-DBBEEE34CF00}" type="presParOf" srcId="{D55FCAA3-48FD-4013-9F9C-F8EB7566628D}" destId="{31645AB4-1543-41EB-8CF8-21C5AEC107B1}" srcOrd="1" destOrd="0" presId="urn:microsoft.com/office/officeart/2005/8/layout/chevron1"/>
    <dgm:cxn modelId="{2A915392-1039-4044-BABA-39854916396E}" type="presParOf" srcId="{767F2006-D279-4369-849E-C84C8D176B98}" destId="{7F9576C6-F602-4193-8672-BEABBCB7F383}" srcOrd="3" destOrd="0" presId="urn:microsoft.com/office/officeart/2005/8/layout/chevron1"/>
    <dgm:cxn modelId="{652FAB20-BE0D-4C57-8CE2-96E7A7A7D03C}" type="presParOf" srcId="{767F2006-D279-4369-849E-C84C8D176B98}" destId="{DDA49C24-FF5C-4FFC-A0B3-E0638C6D4F9D}" srcOrd="4" destOrd="0" presId="urn:microsoft.com/office/officeart/2005/8/layout/chevron1"/>
    <dgm:cxn modelId="{53FA0505-E0D3-407F-AD63-8EF76F4D0697}" type="presParOf" srcId="{DDA49C24-FF5C-4FFC-A0B3-E0638C6D4F9D}" destId="{5BDF4C0C-0D76-4C73-8CC9-A0FBBDFB1847}" srcOrd="0" destOrd="0" presId="urn:microsoft.com/office/officeart/2005/8/layout/chevron1"/>
    <dgm:cxn modelId="{4784ACE9-83F4-496C-9276-67CC56D4F881}" type="presParOf" srcId="{DDA49C24-FF5C-4FFC-A0B3-E0638C6D4F9D}" destId="{7A8E83F0-E681-4615-91A7-52A215D8078C}" srcOrd="1" destOrd="0" presId="urn:microsoft.com/office/officeart/2005/8/layout/chevron1"/>
    <dgm:cxn modelId="{071EC776-25C5-48B0-BA8A-4951C3A20A07}" type="presParOf" srcId="{767F2006-D279-4369-849E-C84C8D176B98}" destId="{2E29E23B-1E35-483D-96DB-071E30312145}" srcOrd="5" destOrd="0" presId="urn:microsoft.com/office/officeart/2005/8/layout/chevron1"/>
    <dgm:cxn modelId="{7AACDF47-98E6-4046-B8EE-EB414667FCB6}" type="presParOf" srcId="{767F2006-D279-4369-849E-C84C8D176B98}" destId="{BEC76C3D-6814-4ACA-916C-DEE6FD1E8CB0}" srcOrd="6" destOrd="0" presId="urn:microsoft.com/office/officeart/2005/8/layout/chevron1"/>
    <dgm:cxn modelId="{47572084-DA52-4BAC-AE29-D0F2BCA11C7C}" type="presParOf" srcId="{BEC76C3D-6814-4ACA-916C-DEE6FD1E8CB0}" destId="{AE963632-F521-469E-9B9E-EA6DE66831B3}" srcOrd="0" destOrd="0" presId="urn:microsoft.com/office/officeart/2005/8/layout/chevron1"/>
    <dgm:cxn modelId="{CB2C1DD0-9BE6-444E-ACAE-C4F8E65F2648}" type="presParOf" srcId="{BEC76C3D-6814-4ACA-916C-DEE6FD1E8CB0}" destId="{10D838A5-C0E7-442E-AD6C-616561814053}" srcOrd="1" destOrd="0" presId="urn:microsoft.com/office/officeart/2005/8/layout/chevron1"/>
    <dgm:cxn modelId="{C74166AA-FEB5-485F-AB93-BF464D16903F}" type="presParOf" srcId="{767F2006-D279-4369-849E-C84C8D176B98}" destId="{0923D082-E633-4CC1-B406-1AFA47058096}" srcOrd="7" destOrd="0" presId="urn:microsoft.com/office/officeart/2005/8/layout/chevron1"/>
    <dgm:cxn modelId="{70681FF4-C794-4702-845B-8F9C5082F0A6}" type="presParOf" srcId="{767F2006-D279-4369-849E-C84C8D176B98}" destId="{AF7C61A4-DFCC-4BDA-83B9-5870B5C91DE3}" srcOrd="8" destOrd="0" presId="urn:microsoft.com/office/officeart/2005/8/layout/chevron1"/>
    <dgm:cxn modelId="{2EE4380C-FE49-45B0-A624-43F3A49F268B}" type="presParOf" srcId="{AF7C61A4-DFCC-4BDA-83B9-5870B5C91DE3}" destId="{F0809C71-6197-4DA4-B12C-B425155DB07D}" srcOrd="0" destOrd="0" presId="urn:microsoft.com/office/officeart/2005/8/layout/chevron1"/>
    <dgm:cxn modelId="{AB75D660-ABE3-47ED-B824-C7A7E72CB3DB}" type="presParOf" srcId="{AF7C61A4-DFCC-4BDA-83B9-5870B5C91DE3}" destId="{6E14A122-0E02-498E-8B25-6E0195C910FE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224D94-F62A-41EA-8576-46D5CA3C60CF}" type="doc">
      <dgm:prSet loTypeId="urn:microsoft.com/office/officeart/2005/8/layout/chevron1" loCatId="process" qsTypeId="urn:microsoft.com/office/officeart/2005/8/quickstyle/simple4" qsCatId="simple" csTypeId="urn:microsoft.com/office/officeart/2005/8/colors/accent1_5" csCatId="accent1" phldr="1"/>
      <dgm:spPr/>
    </dgm:pt>
    <dgm:pt modelId="{68856735-A8F0-452E-83FD-D21602E1B71C}">
      <dgm:prSet phldrT="[Text]"/>
      <dgm:spPr/>
      <dgm:t>
        <a:bodyPr/>
        <a:lstStyle/>
        <a:p>
          <a:r>
            <a:rPr lang="en-US" dirty="0" smtClean="0"/>
            <a:t>April 2016</a:t>
          </a:r>
          <a:endParaRPr lang="en-US" dirty="0"/>
        </a:p>
      </dgm:t>
    </dgm:pt>
    <dgm:pt modelId="{1833524D-F2D6-458E-89D6-6F2AF451E792}" type="parTrans" cxnId="{8D4FC4B1-4065-418D-85DA-5ACC1A4857C4}">
      <dgm:prSet/>
      <dgm:spPr/>
      <dgm:t>
        <a:bodyPr/>
        <a:lstStyle/>
        <a:p>
          <a:endParaRPr lang="en-US"/>
        </a:p>
      </dgm:t>
    </dgm:pt>
    <dgm:pt modelId="{ADE9C7A3-AE16-478E-92F1-CB25A9CAB7B0}" type="sibTrans" cxnId="{8D4FC4B1-4065-418D-85DA-5ACC1A4857C4}">
      <dgm:prSet/>
      <dgm:spPr/>
      <dgm:t>
        <a:bodyPr/>
        <a:lstStyle/>
        <a:p>
          <a:endParaRPr lang="en-US"/>
        </a:p>
      </dgm:t>
    </dgm:pt>
    <dgm:pt modelId="{40B5F5D6-5475-4C41-912A-068B1D43E497}">
      <dgm:prSet phldrT="[Text]"/>
      <dgm:spPr/>
      <dgm:t>
        <a:bodyPr/>
        <a:lstStyle/>
        <a:p>
          <a:r>
            <a:rPr lang="en-US" b="1" dirty="0" smtClean="0"/>
            <a:t>User Guide + Release Notes To be Complete</a:t>
          </a:r>
          <a:endParaRPr lang="en-US" dirty="0"/>
        </a:p>
      </dgm:t>
    </dgm:pt>
    <dgm:pt modelId="{4EF92788-3A60-414A-A5B8-81FD95B85490}" type="parTrans" cxnId="{F2E4416B-C594-4A56-93A6-564C5469E565}">
      <dgm:prSet/>
      <dgm:spPr/>
      <dgm:t>
        <a:bodyPr/>
        <a:lstStyle/>
        <a:p>
          <a:endParaRPr lang="en-US"/>
        </a:p>
      </dgm:t>
    </dgm:pt>
    <dgm:pt modelId="{7BE844A8-0392-4951-B4B2-35102C12879F}" type="sibTrans" cxnId="{F2E4416B-C594-4A56-93A6-564C5469E565}">
      <dgm:prSet/>
      <dgm:spPr/>
      <dgm:t>
        <a:bodyPr/>
        <a:lstStyle/>
        <a:p>
          <a:endParaRPr lang="en-US"/>
        </a:p>
      </dgm:t>
    </dgm:pt>
    <dgm:pt modelId="{163C4C9D-91B4-4270-B073-32F55FA45E15}">
      <dgm:prSet phldrT="[Text]"/>
      <dgm:spPr/>
      <dgm:t>
        <a:bodyPr/>
        <a:lstStyle/>
        <a:p>
          <a:r>
            <a:rPr lang="en-US" b="1" dirty="0" smtClean="0"/>
            <a:t>On-Going User Guide + Release notes</a:t>
          </a:r>
          <a:endParaRPr lang="en-US" dirty="0"/>
        </a:p>
      </dgm:t>
    </dgm:pt>
    <dgm:pt modelId="{A7229014-8607-40A6-AC39-211EB94D5E4E}" type="parTrans" cxnId="{E541438F-FB19-46BD-BB4B-0731D73B078F}">
      <dgm:prSet/>
      <dgm:spPr/>
      <dgm:t>
        <a:bodyPr/>
        <a:lstStyle/>
        <a:p>
          <a:endParaRPr lang="en-US"/>
        </a:p>
      </dgm:t>
    </dgm:pt>
    <dgm:pt modelId="{9B15ED2F-A11E-4477-9A20-CD386BDDC4CB}" type="sibTrans" cxnId="{E541438F-FB19-46BD-BB4B-0731D73B078F}">
      <dgm:prSet/>
      <dgm:spPr/>
      <dgm:t>
        <a:bodyPr/>
        <a:lstStyle/>
        <a:p>
          <a:endParaRPr lang="en-US"/>
        </a:p>
      </dgm:t>
    </dgm:pt>
    <dgm:pt modelId="{6BD20C59-4122-4254-BA3F-A84C6C5DAC18}">
      <dgm:prSet phldrT="[Text]"/>
      <dgm:spPr/>
      <dgm:t>
        <a:bodyPr/>
        <a:lstStyle/>
        <a:p>
          <a:r>
            <a:rPr lang="en-US" dirty="0" smtClean="0"/>
            <a:t>PS V4.2</a:t>
          </a:r>
          <a:endParaRPr lang="en-US" dirty="0"/>
        </a:p>
      </dgm:t>
    </dgm:pt>
    <dgm:pt modelId="{3163D903-D336-4F24-BF55-009B747E4A01}" type="parTrans" cxnId="{6391EF45-9D62-4848-AE83-736EAFE5DFC8}">
      <dgm:prSet/>
      <dgm:spPr/>
      <dgm:t>
        <a:bodyPr/>
        <a:lstStyle/>
        <a:p>
          <a:endParaRPr lang="en-US"/>
        </a:p>
      </dgm:t>
    </dgm:pt>
    <dgm:pt modelId="{69214E66-EFDB-4FCC-A3B2-D904D13B6591}" type="sibTrans" cxnId="{6391EF45-9D62-4848-AE83-736EAFE5DFC8}">
      <dgm:prSet/>
      <dgm:spPr/>
      <dgm:t>
        <a:bodyPr/>
        <a:lstStyle/>
        <a:p>
          <a:endParaRPr lang="en-US"/>
        </a:p>
      </dgm:t>
    </dgm:pt>
    <dgm:pt modelId="{920B63AA-211A-44F8-ADBB-1409AF7F7BFA}">
      <dgm:prSet phldrT="[Text]"/>
      <dgm:spPr/>
      <dgm:t>
        <a:bodyPr/>
        <a:lstStyle/>
        <a:p>
          <a:r>
            <a:rPr lang="en-US" dirty="0" smtClean="0"/>
            <a:t>May 2016</a:t>
          </a:r>
          <a:endParaRPr lang="en-US" dirty="0"/>
        </a:p>
      </dgm:t>
    </dgm:pt>
    <dgm:pt modelId="{36F67BB0-DE78-472D-B01B-770E303A7D53}" type="parTrans" cxnId="{43E22123-A5F8-47CD-8A76-EF72BFDA140D}">
      <dgm:prSet/>
      <dgm:spPr/>
      <dgm:t>
        <a:bodyPr/>
        <a:lstStyle/>
        <a:p>
          <a:endParaRPr lang="en-US"/>
        </a:p>
      </dgm:t>
    </dgm:pt>
    <dgm:pt modelId="{7CBC92CD-7486-4B84-BF1B-A2BAC0443F70}" type="sibTrans" cxnId="{43E22123-A5F8-47CD-8A76-EF72BFDA140D}">
      <dgm:prSet/>
      <dgm:spPr/>
      <dgm:t>
        <a:bodyPr/>
        <a:lstStyle/>
        <a:p>
          <a:endParaRPr lang="en-US"/>
        </a:p>
      </dgm:t>
    </dgm:pt>
    <dgm:pt modelId="{98544681-E6E3-4BFD-A133-65E7993B98EC}">
      <dgm:prSet phldrT="[Text]"/>
      <dgm:spPr/>
      <dgm:t>
        <a:bodyPr/>
        <a:lstStyle/>
        <a:p>
          <a:r>
            <a:rPr lang="en-US" dirty="0" smtClean="0"/>
            <a:t>June 2016</a:t>
          </a:r>
          <a:endParaRPr lang="en-US" dirty="0"/>
        </a:p>
      </dgm:t>
    </dgm:pt>
    <dgm:pt modelId="{B3AD0E48-438B-4B5A-AEAF-6F07B61E6CE7}" type="parTrans" cxnId="{026B49D7-9784-4918-AF96-60780071019E}">
      <dgm:prSet/>
      <dgm:spPr/>
      <dgm:t>
        <a:bodyPr/>
        <a:lstStyle/>
        <a:p>
          <a:endParaRPr lang="en-US"/>
        </a:p>
      </dgm:t>
    </dgm:pt>
    <dgm:pt modelId="{B46C6780-D4E1-4F1B-88D0-BEEBBD14BBBC}" type="sibTrans" cxnId="{026B49D7-9784-4918-AF96-60780071019E}">
      <dgm:prSet/>
      <dgm:spPr/>
      <dgm:t>
        <a:bodyPr/>
        <a:lstStyle/>
        <a:p>
          <a:endParaRPr lang="en-US"/>
        </a:p>
      </dgm:t>
    </dgm:pt>
    <dgm:pt modelId="{FDDC8ECB-1371-45D6-8E5D-CE4AC7D87BBA}">
      <dgm:prSet phldrT="[Text]"/>
      <dgm:spPr/>
      <dgm:t>
        <a:bodyPr/>
        <a:lstStyle/>
        <a:p>
          <a:pPr marL="114300" indent="0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b="1" dirty="0" smtClean="0"/>
            <a:t>On-Going User Guide + Release notes</a:t>
          </a:r>
          <a:endParaRPr lang="en-US" dirty="0"/>
        </a:p>
      </dgm:t>
    </dgm:pt>
    <dgm:pt modelId="{16F55735-7CE6-4D1F-9140-232D3BD3D1BF}" type="parTrans" cxnId="{D839BEAE-BF93-40F0-A21C-D5433812F6F8}">
      <dgm:prSet/>
      <dgm:spPr/>
      <dgm:t>
        <a:bodyPr/>
        <a:lstStyle/>
        <a:p>
          <a:endParaRPr lang="en-US"/>
        </a:p>
      </dgm:t>
    </dgm:pt>
    <dgm:pt modelId="{569CC32E-C459-4A8F-A5AE-928B63A060EB}" type="sibTrans" cxnId="{D839BEAE-BF93-40F0-A21C-D5433812F6F8}">
      <dgm:prSet/>
      <dgm:spPr/>
      <dgm:t>
        <a:bodyPr/>
        <a:lstStyle/>
        <a:p>
          <a:endParaRPr lang="en-US"/>
        </a:p>
      </dgm:t>
    </dgm:pt>
    <dgm:pt modelId="{0C32AB8B-AFA7-455F-BE31-0BD4806469D6}">
      <dgm:prSet phldrT="[Text]"/>
      <dgm:spPr/>
      <dgm:t>
        <a:bodyPr/>
        <a:lstStyle/>
        <a:p>
          <a:r>
            <a:rPr lang="en-US" b="1" dirty="0" smtClean="0"/>
            <a:t>On-Going User Guide + Release notes</a:t>
          </a:r>
          <a:endParaRPr lang="en-US" dirty="0"/>
        </a:p>
      </dgm:t>
    </dgm:pt>
    <dgm:pt modelId="{374058FD-9A1E-45BF-9695-87500F56952C}" type="parTrans" cxnId="{5C5D3090-4391-4474-9704-9A048585820A}">
      <dgm:prSet/>
      <dgm:spPr/>
      <dgm:t>
        <a:bodyPr/>
        <a:lstStyle/>
        <a:p>
          <a:endParaRPr lang="en-US"/>
        </a:p>
      </dgm:t>
    </dgm:pt>
    <dgm:pt modelId="{496A1C95-CA68-4014-9191-0F16A2DC4AFB}" type="sibTrans" cxnId="{5C5D3090-4391-4474-9704-9A048585820A}">
      <dgm:prSet/>
      <dgm:spPr/>
      <dgm:t>
        <a:bodyPr/>
        <a:lstStyle/>
        <a:p>
          <a:endParaRPr lang="en-US"/>
        </a:p>
      </dgm:t>
    </dgm:pt>
    <dgm:pt modelId="{772A8000-AB8A-4A01-9ADB-6CCCCC148228}">
      <dgm:prSet phldrT="[Text]"/>
      <dgm:spPr/>
      <dgm:t>
        <a:bodyPr/>
        <a:lstStyle/>
        <a:p>
          <a:r>
            <a:rPr lang="en-US" b="1" dirty="0" smtClean="0"/>
            <a:t>User Guide + Release Notes To be Complete</a:t>
          </a:r>
          <a:endParaRPr lang="en-US" dirty="0"/>
        </a:p>
      </dgm:t>
    </dgm:pt>
    <dgm:pt modelId="{B13EC4CA-4395-4475-A87D-F0EBFD51F484}" type="parTrans" cxnId="{0101C9BF-CC74-4FA8-BE65-03C949BC690F}">
      <dgm:prSet/>
      <dgm:spPr/>
      <dgm:t>
        <a:bodyPr/>
        <a:lstStyle/>
        <a:p>
          <a:endParaRPr lang="en-US"/>
        </a:p>
      </dgm:t>
    </dgm:pt>
    <dgm:pt modelId="{150CF79F-831D-4CBC-A421-6666B7704176}" type="sibTrans" cxnId="{0101C9BF-CC74-4FA8-BE65-03C949BC690F}">
      <dgm:prSet/>
      <dgm:spPr/>
      <dgm:t>
        <a:bodyPr/>
        <a:lstStyle/>
        <a:p>
          <a:endParaRPr lang="en-US"/>
        </a:p>
      </dgm:t>
    </dgm:pt>
    <dgm:pt modelId="{AF346616-6326-4417-8CB3-54D5500A54C4}">
      <dgm:prSet phldrT="[Text]"/>
      <dgm:spPr/>
      <dgm:t>
        <a:bodyPr/>
        <a:lstStyle/>
        <a:p>
          <a:pPr marL="114300" indent="0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b="1" dirty="0" smtClean="0"/>
            <a:t>User Guide + Release Notes To be Complete</a:t>
          </a:r>
          <a:endParaRPr lang="en-US" dirty="0"/>
        </a:p>
      </dgm:t>
    </dgm:pt>
    <dgm:pt modelId="{356FBF86-A1B6-4971-97F8-7FE654F80CAB}" type="parTrans" cxnId="{EC9D39B5-B647-4E42-85D1-8033D4EC3210}">
      <dgm:prSet/>
      <dgm:spPr/>
      <dgm:t>
        <a:bodyPr/>
        <a:lstStyle/>
        <a:p>
          <a:endParaRPr lang="en-US"/>
        </a:p>
      </dgm:t>
    </dgm:pt>
    <dgm:pt modelId="{A88B3AED-4F37-48DB-A163-5B8E80C48013}" type="sibTrans" cxnId="{EC9D39B5-B647-4E42-85D1-8033D4EC3210}">
      <dgm:prSet/>
      <dgm:spPr/>
      <dgm:t>
        <a:bodyPr/>
        <a:lstStyle/>
        <a:p>
          <a:endParaRPr lang="en-US"/>
        </a:p>
      </dgm:t>
    </dgm:pt>
    <dgm:pt modelId="{3192E06D-0FD4-4858-A738-D9C9728FACDD}">
      <dgm:prSet phldrT="[Text]"/>
      <dgm:spPr/>
      <dgm:t>
        <a:bodyPr/>
        <a:lstStyle/>
        <a:p>
          <a:r>
            <a:rPr lang="en-US" dirty="0" smtClean="0"/>
            <a:t>DTA 6.4.2</a:t>
          </a:r>
          <a:endParaRPr lang="en-US" dirty="0"/>
        </a:p>
      </dgm:t>
    </dgm:pt>
    <dgm:pt modelId="{88594240-2C2E-46D1-A681-881EC6A5B36B}" type="parTrans" cxnId="{DF0CEC76-B708-466B-90E4-3C5D19B5577D}">
      <dgm:prSet/>
      <dgm:spPr/>
      <dgm:t>
        <a:bodyPr/>
        <a:lstStyle/>
        <a:p>
          <a:endParaRPr lang="en-US"/>
        </a:p>
      </dgm:t>
    </dgm:pt>
    <dgm:pt modelId="{77C45CB7-C10F-49AD-B975-DD9662A4DF21}" type="sibTrans" cxnId="{DF0CEC76-B708-466B-90E4-3C5D19B5577D}">
      <dgm:prSet/>
      <dgm:spPr/>
      <dgm:t>
        <a:bodyPr/>
        <a:lstStyle/>
        <a:p>
          <a:endParaRPr lang="en-US"/>
        </a:p>
      </dgm:t>
    </dgm:pt>
    <dgm:pt modelId="{810CB0E4-E82B-4089-8A44-3A7CA07AA18F}">
      <dgm:prSet phldrT="[Text]"/>
      <dgm:spPr/>
      <dgm:t>
        <a:bodyPr/>
        <a:lstStyle/>
        <a:p>
          <a:r>
            <a:rPr lang="en-US" dirty="0" err="1" smtClean="0"/>
            <a:t>iDoble</a:t>
          </a:r>
          <a:r>
            <a:rPr lang="en-US" dirty="0" smtClean="0"/>
            <a:t> password</a:t>
          </a:r>
          <a:endParaRPr lang="en-US" dirty="0"/>
        </a:p>
      </dgm:t>
    </dgm:pt>
    <dgm:pt modelId="{0FC8700E-1822-4EF1-AA23-3390036FA0A1}" type="parTrans" cxnId="{95EC7B07-A250-4E7A-BE9C-921B40793E4A}">
      <dgm:prSet/>
      <dgm:spPr/>
      <dgm:t>
        <a:bodyPr/>
        <a:lstStyle/>
        <a:p>
          <a:endParaRPr lang="en-US"/>
        </a:p>
      </dgm:t>
    </dgm:pt>
    <dgm:pt modelId="{DCA1B3E0-6111-49EB-ADC1-2CA161597522}" type="sibTrans" cxnId="{95EC7B07-A250-4E7A-BE9C-921B40793E4A}">
      <dgm:prSet/>
      <dgm:spPr/>
      <dgm:t>
        <a:bodyPr/>
        <a:lstStyle/>
        <a:p>
          <a:endParaRPr lang="en-US"/>
        </a:p>
      </dgm:t>
    </dgm:pt>
    <dgm:pt modelId="{7170199F-E902-4A86-87DB-D46EA0F40B2D}">
      <dgm:prSet phldrT="[Text]"/>
      <dgm:spPr/>
      <dgm:t>
        <a:bodyPr/>
        <a:lstStyle/>
        <a:p>
          <a:pPr marL="228600" indent="0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PS V4.2</a:t>
          </a:r>
          <a:endParaRPr lang="en-US" dirty="0"/>
        </a:p>
      </dgm:t>
    </dgm:pt>
    <dgm:pt modelId="{6708B7E1-1323-4E00-8DE3-B0128E58D6F2}" type="parTrans" cxnId="{F7EEFE37-DB35-4C9D-867E-E2B498119AE1}">
      <dgm:prSet/>
      <dgm:spPr/>
      <dgm:t>
        <a:bodyPr/>
        <a:lstStyle/>
        <a:p>
          <a:endParaRPr lang="en-US"/>
        </a:p>
      </dgm:t>
    </dgm:pt>
    <dgm:pt modelId="{DA39425B-AC33-41D1-BE6D-7E08688B45A7}" type="sibTrans" cxnId="{F7EEFE37-DB35-4C9D-867E-E2B498119AE1}">
      <dgm:prSet/>
      <dgm:spPr/>
      <dgm:t>
        <a:bodyPr/>
        <a:lstStyle/>
        <a:p>
          <a:endParaRPr lang="en-US"/>
        </a:p>
      </dgm:t>
    </dgm:pt>
    <dgm:pt modelId="{DBE7572D-E7B9-4CE7-BA68-D4EBE9AA5E81}">
      <dgm:prSet/>
      <dgm:spPr/>
      <dgm:t>
        <a:bodyPr/>
        <a:lstStyle/>
        <a:p>
          <a:r>
            <a:rPr lang="en-US" dirty="0" smtClean="0"/>
            <a:t>DTA V7.5</a:t>
          </a:r>
          <a:endParaRPr lang="en-US" dirty="0"/>
        </a:p>
      </dgm:t>
    </dgm:pt>
    <dgm:pt modelId="{6B3D105F-8831-4CD7-A9C7-0A5D3A5C58E7}" type="parTrans" cxnId="{DA0260AF-DDFB-4C5A-AEF6-7352B4EB5C29}">
      <dgm:prSet/>
      <dgm:spPr/>
      <dgm:t>
        <a:bodyPr/>
        <a:lstStyle/>
        <a:p>
          <a:endParaRPr lang="en-US"/>
        </a:p>
      </dgm:t>
    </dgm:pt>
    <dgm:pt modelId="{E3A02A82-36C6-4BC9-B5F2-88A3E644B119}" type="sibTrans" cxnId="{DA0260AF-DDFB-4C5A-AEF6-7352B4EB5C29}">
      <dgm:prSet/>
      <dgm:spPr/>
      <dgm:t>
        <a:bodyPr/>
        <a:lstStyle/>
        <a:p>
          <a:endParaRPr lang="en-US"/>
        </a:p>
      </dgm:t>
    </dgm:pt>
    <dgm:pt modelId="{19017D62-822A-488A-B953-8E7CFD51C8BB}">
      <dgm:prSet phldrT="[Text]"/>
      <dgm:spPr/>
      <dgm:t>
        <a:bodyPr/>
        <a:lstStyle/>
        <a:p>
          <a:r>
            <a:rPr lang="en-US" dirty="0" smtClean="0"/>
            <a:t>DP V2.4</a:t>
          </a:r>
          <a:endParaRPr lang="en-US" dirty="0"/>
        </a:p>
      </dgm:t>
    </dgm:pt>
    <dgm:pt modelId="{70268807-1707-4DB1-9B88-7D80D89F98F8}" type="parTrans" cxnId="{0F256441-C4CE-4471-8003-9C016679E757}">
      <dgm:prSet/>
      <dgm:spPr/>
      <dgm:t>
        <a:bodyPr/>
        <a:lstStyle/>
        <a:p>
          <a:endParaRPr lang="en-US"/>
        </a:p>
      </dgm:t>
    </dgm:pt>
    <dgm:pt modelId="{BB8C3E12-BEAD-422E-9ED0-0993F00932C0}" type="sibTrans" cxnId="{0F256441-C4CE-4471-8003-9C016679E757}">
      <dgm:prSet/>
      <dgm:spPr/>
      <dgm:t>
        <a:bodyPr/>
        <a:lstStyle/>
        <a:p>
          <a:endParaRPr lang="en-US"/>
        </a:p>
      </dgm:t>
    </dgm:pt>
    <dgm:pt modelId="{C42A4616-19CE-40B9-ADCC-997E2EBA1FB4}">
      <dgm:prSet phldrT="[Text]"/>
      <dgm:spPr/>
      <dgm:t>
        <a:bodyPr/>
        <a:lstStyle/>
        <a:p>
          <a:r>
            <a:rPr lang="en-US" dirty="0" smtClean="0"/>
            <a:t>DP V2.4</a:t>
          </a:r>
          <a:endParaRPr lang="en-US" dirty="0"/>
        </a:p>
      </dgm:t>
    </dgm:pt>
    <dgm:pt modelId="{B292899E-C62D-4005-A0E3-CCA8AA04902B}" type="parTrans" cxnId="{960FA097-4A29-4414-9E9F-A31E03C232BA}">
      <dgm:prSet/>
      <dgm:spPr/>
      <dgm:t>
        <a:bodyPr/>
        <a:lstStyle/>
        <a:p>
          <a:endParaRPr lang="en-US"/>
        </a:p>
      </dgm:t>
    </dgm:pt>
    <dgm:pt modelId="{06425489-46FB-4BD1-BABF-B912CF846E02}" type="sibTrans" cxnId="{960FA097-4A29-4414-9E9F-A31E03C232BA}">
      <dgm:prSet/>
      <dgm:spPr/>
      <dgm:t>
        <a:bodyPr/>
        <a:lstStyle/>
        <a:p>
          <a:endParaRPr lang="en-US"/>
        </a:p>
      </dgm:t>
    </dgm:pt>
    <dgm:pt modelId="{9331BCDD-3E5E-4932-921E-7C4F3CE51AB2}">
      <dgm:prSet phldrT="[Text]"/>
      <dgm:spPr/>
      <dgm:t>
        <a:bodyPr/>
        <a:lstStyle/>
        <a:p>
          <a:r>
            <a:rPr lang="en-US" dirty="0" smtClean="0"/>
            <a:t>DTA 7.4.3</a:t>
          </a:r>
          <a:endParaRPr lang="en-US" dirty="0"/>
        </a:p>
      </dgm:t>
    </dgm:pt>
    <dgm:pt modelId="{F3AF2AD1-8F23-426E-9410-48D76681D854}" type="parTrans" cxnId="{3F9041D3-D30B-4B99-B817-4614098F6466}">
      <dgm:prSet/>
      <dgm:spPr/>
      <dgm:t>
        <a:bodyPr/>
        <a:lstStyle/>
        <a:p>
          <a:endParaRPr lang="en-US"/>
        </a:p>
      </dgm:t>
    </dgm:pt>
    <dgm:pt modelId="{7D030A06-1A5F-4C9D-8ABC-27DE145222CB}" type="sibTrans" cxnId="{3F9041D3-D30B-4B99-B817-4614098F6466}">
      <dgm:prSet/>
      <dgm:spPr/>
      <dgm:t>
        <a:bodyPr/>
        <a:lstStyle/>
        <a:p>
          <a:endParaRPr lang="en-US"/>
        </a:p>
      </dgm:t>
    </dgm:pt>
    <dgm:pt modelId="{4B5DAC2F-BD09-409A-8619-8D9048F76B1D}">
      <dgm:prSet phldrT="[Text]"/>
      <dgm:spPr/>
      <dgm:t>
        <a:bodyPr/>
        <a:lstStyle/>
        <a:p>
          <a:r>
            <a:rPr lang="en-US" dirty="0" smtClean="0"/>
            <a:t>IDD to DP IDD application notes</a:t>
          </a:r>
          <a:endParaRPr lang="en-US" dirty="0"/>
        </a:p>
      </dgm:t>
    </dgm:pt>
    <dgm:pt modelId="{8710B253-B947-47F5-A639-890F814547FC}" type="parTrans" cxnId="{9F808E12-7CEE-41D1-B0C3-FEFB6548CE30}">
      <dgm:prSet/>
      <dgm:spPr/>
      <dgm:t>
        <a:bodyPr/>
        <a:lstStyle/>
        <a:p>
          <a:endParaRPr lang="en-US"/>
        </a:p>
      </dgm:t>
    </dgm:pt>
    <dgm:pt modelId="{05A18228-A3A9-4AC0-B640-BA36C80AF1C2}" type="sibTrans" cxnId="{9F808E12-7CEE-41D1-B0C3-FEFB6548CE30}">
      <dgm:prSet/>
      <dgm:spPr/>
      <dgm:t>
        <a:bodyPr/>
        <a:lstStyle/>
        <a:p>
          <a:endParaRPr lang="en-US"/>
        </a:p>
      </dgm:t>
    </dgm:pt>
    <dgm:pt modelId="{08DB9358-26E8-4B1E-8521-A4E92F3CD071}">
      <dgm:prSet phldrT="[Text]"/>
      <dgm:spPr/>
      <dgm:t>
        <a:bodyPr/>
        <a:lstStyle/>
        <a:p>
          <a:r>
            <a:rPr lang="en-US" dirty="0" smtClean="0"/>
            <a:t>DTA configuration diagram instructions</a:t>
          </a:r>
          <a:endParaRPr lang="en-US" dirty="0"/>
        </a:p>
      </dgm:t>
    </dgm:pt>
    <dgm:pt modelId="{B6569FDE-8BCD-4E69-8FB7-0E3473C4CF25}" type="parTrans" cxnId="{4EE590BC-F7F3-47B5-A9C8-6D522EBEC3D2}">
      <dgm:prSet/>
      <dgm:spPr/>
      <dgm:t>
        <a:bodyPr/>
        <a:lstStyle/>
        <a:p>
          <a:endParaRPr lang="en-US"/>
        </a:p>
      </dgm:t>
    </dgm:pt>
    <dgm:pt modelId="{F3560ECD-F3AA-4161-A054-93E598CD66B3}" type="sibTrans" cxnId="{4EE590BC-F7F3-47B5-A9C8-6D522EBEC3D2}">
      <dgm:prSet/>
      <dgm:spPr/>
      <dgm:t>
        <a:bodyPr/>
        <a:lstStyle/>
        <a:p>
          <a:endParaRPr lang="en-US"/>
        </a:p>
      </dgm:t>
    </dgm:pt>
    <dgm:pt modelId="{04642724-9A86-42F3-B52E-07F09485E56B}">
      <dgm:prSet/>
      <dgm:spPr/>
      <dgm:t>
        <a:bodyPr/>
        <a:lstStyle/>
        <a:p>
          <a:r>
            <a:rPr lang="en-US" dirty="0" smtClean="0"/>
            <a:t>Newsletter</a:t>
          </a:r>
          <a:endParaRPr lang="en-US" dirty="0"/>
        </a:p>
      </dgm:t>
    </dgm:pt>
    <dgm:pt modelId="{976A351E-17C2-48E9-A12D-0DC6969063C2}" type="parTrans" cxnId="{F9EF882E-C08B-45E5-928E-7EE19D06F4ED}">
      <dgm:prSet/>
      <dgm:spPr/>
      <dgm:t>
        <a:bodyPr/>
        <a:lstStyle/>
        <a:p>
          <a:endParaRPr lang="en-US"/>
        </a:p>
      </dgm:t>
    </dgm:pt>
    <dgm:pt modelId="{096E694B-A8F8-425D-BBE8-9AEDA889E95B}" type="sibTrans" cxnId="{F9EF882E-C08B-45E5-928E-7EE19D06F4ED}">
      <dgm:prSet/>
      <dgm:spPr/>
      <dgm:t>
        <a:bodyPr/>
        <a:lstStyle/>
        <a:p>
          <a:endParaRPr lang="en-US"/>
        </a:p>
      </dgm:t>
    </dgm:pt>
    <dgm:pt modelId="{BB3AA395-5FBD-4B3B-99FB-FEB04146384B}">
      <dgm:prSet phldrT="[Text]"/>
      <dgm:spPr/>
      <dgm:t>
        <a:bodyPr/>
        <a:lstStyle/>
        <a:p>
          <a:r>
            <a:rPr lang="en-US" dirty="0" smtClean="0"/>
            <a:t>ARMS 3.14</a:t>
          </a:r>
          <a:endParaRPr lang="en-US" dirty="0"/>
        </a:p>
      </dgm:t>
    </dgm:pt>
    <dgm:pt modelId="{2A9F52E3-9901-49E6-8746-3C8BC2B89FCE}" type="parTrans" cxnId="{A37107B0-C66A-4B07-8431-C3F5EDB6B5AF}">
      <dgm:prSet/>
      <dgm:spPr/>
      <dgm:t>
        <a:bodyPr/>
        <a:lstStyle/>
        <a:p>
          <a:endParaRPr lang="en-US"/>
        </a:p>
      </dgm:t>
    </dgm:pt>
    <dgm:pt modelId="{3C3A3D3F-557D-47B1-83C6-3043D8885388}" type="sibTrans" cxnId="{A37107B0-C66A-4B07-8431-C3F5EDB6B5AF}">
      <dgm:prSet/>
      <dgm:spPr/>
      <dgm:t>
        <a:bodyPr/>
        <a:lstStyle/>
        <a:p>
          <a:endParaRPr lang="en-US"/>
        </a:p>
      </dgm:t>
    </dgm:pt>
    <dgm:pt modelId="{B44A99FF-F51C-461B-9365-FA57CA2D43E1}">
      <dgm:prSet phldrT="[Text]"/>
      <dgm:spPr/>
      <dgm:t>
        <a:bodyPr/>
        <a:lstStyle/>
        <a:p>
          <a:r>
            <a:rPr lang="en-US" dirty="0" smtClean="0"/>
            <a:t>New Online Help</a:t>
          </a:r>
          <a:endParaRPr lang="en-US" dirty="0"/>
        </a:p>
      </dgm:t>
    </dgm:pt>
    <dgm:pt modelId="{F1CE8E61-A03C-4AE7-B7FF-63DCF64D21B9}" type="parTrans" cxnId="{2785598B-4764-49CD-88AD-1301D0E36041}">
      <dgm:prSet/>
      <dgm:spPr/>
      <dgm:t>
        <a:bodyPr/>
        <a:lstStyle/>
        <a:p>
          <a:endParaRPr lang="en-US"/>
        </a:p>
      </dgm:t>
    </dgm:pt>
    <dgm:pt modelId="{E97F5953-DDB3-4A33-BE80-5BD9412FDD3C}" type="sibTrans" cxnId="{2785598B-4764-49CD-88AD-1301D0E36041}">
      <dgm:prSet/>
      <dgm:spPr/>
      <dgm:t>
        <a:bodyPr/>
        <a:lstStyle/>
        <a:p>
          <a:endParaRPr lang="en-US"/>
        </a:p>
      </dgm:t>
    </dgm:pt>
    <dgm:pt modelId="{1E260263-3C7E-4CA7-81DD-57BC3F5FC138}">
      <dgm:prSet phldrT="[Text]"/>
      <dgm:spPr/>
      <dgm:t>
        <a:bodyPr/>
        <a:lstStyle/>
        <a:p>
          <a:r>
            <a:rPr lang="en-US" dirty="0" smtClean="0"/>
            <a:t>ARMS Help rewrite</a:t>
          </a:r>
          <a:endParaRPr lang="en-US" dirty="0"/>
        </a:p>
      </dgm:t>
    </dgm:pt>
    <dgm:pt modelId="{0B3E7686-FE4B-40B6-BAC3-414EBBAAEF27}" type="parTrans" cxnId="{834709CA-E9EE-41A2-A549-4784999FF4BA}">
      <dgm:prSet/>
      <dgm:spPr/>
      <dgm:t>
        <a:bodyPr/>
        <a:lstStyle/>
        <a:p>
          <a:endParaRPr lang="en-US"/>
        </a:p>
      </dgm:t>
    </dgm:pt>
    <dgm:pt modelId="{F057E4C3-6A01-4729-9230-B64FD3FEAA27}" type="sibTrans" cxnId="{834709CA-E9EE-41A2-A549-4784999FF4BA}">
      <dgm:prSet/>
      <dgm:spPr/>
      <dgm:t>
        <a:bodyPr/>
        <a:lstStyle/>
        <a:p>
          <a:endParaRPr lang="en-US"/>
        </a:p>
      </dgm:t>
    </dgm:pt>
    <dgm:pt modelId="{20BD4684-837D-4BBB-B690-CF3A43CEB4A3}">
      <dgm:prSet phldrT="[Text]"/>
      <dgm:spPr/>
      <dgm:t>
        <a:bodyPr/>
        <a:lstStyle/>
        <a:p>
          <a:r>
            <a:rPr lang="en-US" dirty="0" smtClean="0"/>
            <a:t>PDS Quick Start guide</a:t>
          </a:r>
          <a:endParaRPr lang="en-US" dirty="0"/>
        </a:p>
      </dgm:t>
    </dgm:pt>
    <dgm:pt modelId="{E7FD9B8B-736B-4922-BD50-1126F601103D}" type="parTrans" cxnId="{DA571B6F-FFA4-4801-B445-7208678FBCFB}">
      <dgm:prSet/>
      <dgm:spPr/>
      <dgm:t>
        <a:bodyPr/>
        <a:lstStyle/>
        <a:p>
          <a:endParaRPr lang="en-US"/>
        </a:p>
      </dgm:t>
    </dgm:pt>
    <dgm:pt modelId="{0E10BC58-C1BC-4CEE-958F-B4CDF39667D4}" type="sibTrans" cxnId="{DA571B6F-FFA4-4801-B445-7208678FBCFB}">
      <dgm:prSet/>
      <dgm:spPr/>
      <dgm:t>
        <a:bodyPr/>
        <a:lstStyle/>
        <a:p>
          <a:endParaRPr lang="en-US"/>
        </a:p>
      </dgm:t>
    </dgm:pt>
    <dgm:pt modelId="{47C3D70E-FB25-4D8B-A62D-53023B401ED6}">
      <dgm:prSet/>
      <dgm:spPr/>
      <dgm:t>
        <a:bodyPr/>
        <a:lstStyle/>
        <a:p>
          <a:r>
            <a:rPr lang="en-US" dirty="0" smtClean="0"/>
            <a:t>DP IDD 2.3.1</a:t>
          </a:r>
          <a:endParaRPr lang="en-US" dirty="0"/>
        </a:p>
      </dgm:t>
    </dgm:pt>
    <dgm:pt modelId="{C65EDC98-C735-4244-92C9-6D6CF275F05A}" type="parTrans" cxnId="{B7F1966B-3AE7-422B-B3F7-ADF3F13DE930}">
      <dgm:prSet/>
      <dgm:spPr/>
      <dgm:t>
        <a:bodyPr/>
        <a:lstStyle/>
        <a:p>
          <a:endParaRPr lang="en-US"/>
        </a:p>
      </dgm:t>
    </dgm:pt>
    <dgm:pt modelId="{5DD6451E-9A7C-4D1C-8132-AD7BC10C7EDC}" type="sibTrans" cxnId="{B7F1966B-3AE7-422B-B3F7-ADF3F13DE930}">
      <dgm:prSet/>
      <dgm:spPr/>
      <dgm:t>
        <a:bodyPr/>
        <a:lstStyle/>
        <a:p>
          <a:endParaRPr lang="en-US"/>
        </a:p>
      </dgm:t>
    </dgm:pt>
    <dgm:pt modelId="{06F8615B-FAD8-4B7D-9F76-6706BF4ACA61}">
      <dgm:prSet phldrT="[Text]"/>
      <dgm:spPr/>
      <dgm:t>
        <a:bodyPr/>
        <a:lstStyle/>
        <a:p>
          <a:pPr marL="228600" indent="0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SFRA 5.3.1</a:t>
          </a:r>
          <a:endParaRPr lang="en-US" dirty="0"/>
        </a:p>
      </dgm:t>
    </dgm:pt>
    <dgm:pt modelId="{516B1E34-AFED-46CE-8A4B-BF009394D5AF}" type="parTrans" cxnId="{DD852A06-32A2-40C8-AB59-B6BF6BDD91DE}">
      <dgm:prSet/>
      <dgm:spPr/>
      <dgm:t>
        <a:bodyPr/>
        <a:lstStyle/>
        <a:p>
          <a:endParaRPr lang="en-US"/>
        </a:p>
      </dgm:t>
    </dgm:pt>
    <dgm:pt modelId="{202ADE8E-9998-452E-BC1C-0483EDAEDF82}" type="sibTrans" cxnId="{DD852A06-32A2-40C8-AB59-B6BF6BDD91DE}">
      <dgm:prSet/>
      <dgm:spPr/>
      <dgm:t>
        <a:bodyPr/>
        <a:lstStyle/>
        <a:p>
          <a:endParaRPr lang="en-US"/>
        </a:p>
      </dgm:t>
    </dgm:pt>
    <dgm:pt modelId="{8B94B12E-A4B4-4A5D-8EA5-92B24790D92D}">
      <dgm:prSet/>
      <dgm:spPr/>
      <dgm:t>
        <a:bodyPr/>
        <a:lstStyle/>
        <a:p>
          <a:pPr marL="228600" marR="0" indent="0" defTabSz="5778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Delphi Mini User guide</a:t>
          </a:r>
          <a:endParaRPr lang="en-US" dirty="0"/>
        </a:p>
      </dgm:t>
    </dgm:pt>
    <dgm:pt modelId="{224EEAC8-1277-4552-BDBA-03DDEA6B312C}" type="parTrans" cxnId="{2EEB764F-947F-4894-9E7B-1E066C549EBC}">
      <dgm:prSet/>
      <dgm:spPr/>
      <dgm:t>
        <a:bodyPr/>
        <a:lstStyle/>
        <a:p>
          <a:endParaRPr lang="en-US"/>
        </a:p>
      </dgm:t>
    </dgm:pt>
    <dgm:pt modelId="{F4450A7D-805F-4964-BF1E-C484957F1EEE}" type="sibTrans" cxnId="{2EEB764F-947F-4894-9E7B-1E066C549EBC}">
      <dgm:prSet/>
      <dgm:spPr/>
      <dgm:t>
        <a:bodyPr/>
        <a:lstStyle/>
        <a:p>
          <a:endParaRPr lang="en-US"/>
        </a:p>
      </dgm:t>
    </dgm:pt>
    <dgm:pt modelId="{02C696D7-C935-4521-9FA6-BEACD6BAB22A}">
      <dgm:prSet/>
      <dgm:spPr/>
      <dgm:t>
        <a:bodyPr/>
        <a:lstStyle/>
        <a:p>
          <a:pPr marL="228600" marR="0" indent="0" defTabSz="5778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DFA 300</a:t>
          </a:r>
          <a:endParaRPr lang="en-US" dirty="0"/>
        </a:p>
      </dgm:t>
    </dgm:pt>
    <dgm:pt modelId="{FB59A704-9736-4A1E-B53B-2ED9F7217B6D}" type="parTrans" cxnId="{3AE2CEAC-9507-4071-A9CC-9AD24C5075C9}">
      <dgm:prSet/>
      <dgm:spPr/>
      <dgm:t>
        <a:bodyPr/>
        <a:lstStyle/>
        <a:p>
          <a:endParaRPr lang="en-US"/>
        </a:p>
      </dgm:t>
    </dgm:pt>
    <dgm:pt modelId="{E8B32647-6881-40E9-950D-A60975B21112}" type="sibTrans" cxnId="{3AE2CEAC-9507-4071-A9CC-9AD24C5075C9}">
      <dgm:prSet/>
      <dgm:spPr/>
      <dgm:t>
        <a:bodyPr/>
        <a:lstStyle/>
        <a:p>
          <a:endParaRPr lang="en-US"/>
        </a:p>
      </dgm:t>
    </dgm:pt>
    <dgm:pt modelId="{9F7D0EBE-D975-4BDD-B419-1CCC4200EE03}">
      <dgm:prSet/>
      <dgm:spPr/>
      <dgm:t>
        <a:bodyPr/>
        <a:lstStyle/>
        <a:p>
          <a:r>
            <a:rPr lang="en-US" dirty="0" smtClean="0"/>
            <a:t>ARMS 3.15</a:t>
          </a:r>
          <a:endParaRPr lang="en-US" dirty="0"/>
        </a:p>
      </dgm:t>
    </dgm:pt>
    <dgm:pt modelId="{56906304-1104-4586-B2A2-D31846DD6D03}" type="parTrans" cxnId="{3E4DF525-D0A2-49D5-B18F-38A95F67D2D4}">
      <dgm:prSet/>
      <dgm:spPr/>
      <dgm:t>
        <a:bodyPr/>
        <a:lstStyle/>
        <a:p>
          <a:endParaRPr lang="en-US"/>
        </a:p>
      </dgm:t>
    </dgm:pt>
    <dgm:pt modelId="{B76A7979-6367-4B63-B823-AE332DCDF07F}" type="sibTrans" cxnId="{3E4DF525-D0A2-49D5-B18F-38A95F67D2D4}">
      <dgm:prSet/>
      <dgm:spPr/>
      <dgm:t>
        <a:bodyPr/>
        <a:lstStyle/>
        <a:p>
          <a:endParaRPr lang="en-US"/>
        </a:p>
      </dgm:t>
    </dgm:pt>
    <dgm:pt modelId="{BAA41007-4C30-4393-8B06-8600B178F1D4}">
      <dgm:prSet/>
      <dgm:spPr/>
      <dgm:t>
        <a:bodyPr/>
        <a:lstStyle/>
        <a:p>
          <a:r>
            <a:rPr lang="en-US" dirty="0" smtClean="0"/>
            <a:t>July 2016</a:t>
          </a:r>
          <a:endParaRPr lang="en-US" dirty="0"/>
        </a:p>
      </dgm:t>
    </dgm:pt>
    <dgm:pt modelId="{93CF786B-BFAA-41BF-8DA8-3D0A746EB0FD}" type="parTrans" cxnId="{583F08E0-C666-4D65-BA16-7F639D93C79D}">
      <dgm:prSet/>
      <dgm:spPr/>
      <dgm:t>
        <a:bodyPr/>
        <a:lstStyle/>
        <a:p>
          <a:endParaRPr lang="en-US"/>
        </a:p>
      </dgm:t>
    </dgm:pt>
    <dgm:pt modelId="{168A1BE5-5C27-436B-8D0B-947C130FFA93}" type="sibTrans" cxnId="{583F08E0-C666-4D65-BA16-7F639D93C79D}">
      <dgm:prSet/>
      <dgm:spPr/>
      <dgm:t>
        <a:bodyPr/>
        <a:lstStyle/>
        <a:p>
          <a:endParaRPr lang="en-US"/>
        </a:p>
      </dgm:t>
    </dgm:pt>
    <dgm:pt modelId="{15A65CCF-10F2-40AC-B376-AB4C901C2583}">
      <dgm:prSet/>
      <dgm:spPr/>
      <dgm:t>
        <a:bodyPr/>
        <a:lstStyle/>
        <a:p>
          <a:r>
            <a:rPr lang="en-US" dirty="0" smtClean="0"/>
            <a:t>August 2016</a:t>
          </a:r>
          <a:endParaRPr lang="en-US" dirty="0"/>
        </a:p>
      </dgm:t>
    </dgm:pt>
    <dgm:pt modelId="{53469F95-3339-4747-B057-C4D50C07870C}" type="parTrans" cxnId="{02429F79-F486-4CBE-A4E7-69A1DAE83F8B}">
      <dgm:prSet/>
      <dgm:spPr/>
      <dgm:t>
        <a:bodyPr/>
        <a:lstStyle/>
        <a:p>
          <a:endParaRPr lang="en-US"/>
        </a:p>
      </dgm:t>
    </dgm:pt>
    <dgm:pt modelId="{887E35D8-B277-44A3-B72C-503836F6BAED}" type="sibTrans" cxnId="{02429F79-F486-4CBE-A4E7-69A1DAE83F8B}">
      <dgm:prSet/>
      <dgm:spPr/>
      <dgm:t>
        <a:bodyPr/>
        <a:lstStyle/>
        <a:p>
          <a:endParaRPr lang="en-US"/>
        </a:p>
      </dgm:t>
    </dgm:pt>
    <dgm:pt modelId="{0EF7554A-4F12-4968-BE8D-D5EC54586AE7}">
      <dgm:prSet phldrT="[Text]"/>
      <dgm:spPr/>
      <dgm:t>
        <a:bodyPr/>
        <a:lstStyle/>
        <a:p>
          <a:r>
            <a:rPr lang="en-US" b="1" dirty="0" smtClean="0"/>
            <a:t>User Guide + Release Notes To be Complete</a:t>
          </a:r>
          <a:endParaRPr lang="en-US" dirty="0"/>
        </a:p>
      </dgm:t>
    </dgm:pt>
    <dgm:pt modelId="{40842E1D-B197-432A-8AE9-E15F1EBC3C19}" type="parTrans" cxnId="{AEB05E8C-84B8-40FD-AD4C-9A4329068E8C}">
      <dgm:prSet/>
      <dgm:spPr/>
      <dgm:t>
        <a:bodyPr/>
        <a:lstStyle/>
        <a:p>
          <a:endParaRPr lang="en-US"/>
        </a:p>
      </dgm:t>
    </dgm:pt>
    <dgm:pt modelId="{A73095B1-E33C-4427-A9D7-2BFCA130CB60}" type="sibTrans" cxnId="{AEB05E8C-84B8-40FD-AD4C-9A4329068E8C}">
      <dgm:prSet/>
      <dgm:spPr/>
      <dgm:t>
        <a:bodyPr/>
        <a:lstStyle/>
        <a:p>
          <a:endParaRPr lang="en-US"/>
        </a:p>
      </dgm:t>
    </dgm:pt>
    <dgm:pt modelId="{B2B82DFB-B1E0-4AAA-BB1B-94E79F34BD0A}">
      <dgm:prSet phldrT="[Text]"/>
      <dgm:spPr/>
      <dgm:t>
        <a:bodyPr/>
        <a:lstStyle/>
        <a:p>
          <a:r>
            <a:rPr lang="en-US" b="1" dirty="0" smtClean="0"/>
            <a:t>User Guide + Release Notes To be Complete</a:t>
          </a:r>
          <a:endParaRPr lang="en-US" dirty="0"/>
        </a:p>
      </dgm:t>
    </dgm:pt>
    <dgm:pt modelId="{64FF1CA9-815D-439D-83F6-44A6008F6494}" type="parTrans" cxnId="{2501FA46-8EA0-4206-BFD9-F4CC12194A9A}">
      <dgm:prSet/>
      <dgm:spPr/>
      <dgm:t>
        <a:bodyPr/>
        <a:lstStyle/>
        <a:p>
          <a:endParaRPr lang="en-US"/>
        </a:p>
      </dgm:t>
    </dgm:pt>
    <dgm:pt modelId="{7D0B00E5-1E04-41D1-AC9E-C8EE3E00D182}" type="sibTrans" cxnId="{2501FA46-8EA0-4206-BFD9-F4CC12194A9A}">
      <dgm:prSet/>
      <dgm:spPr/>
      <dgm:t>
        <a:bodyPr/>
        <a:lstStyle/>
        <a:p>
          <a:endParaRPr lang="en-US"/>
        </a:p>
      </dgm:t>
    </dgm:pt>
    <dgm:pt modelId="{9B779919-8C7D-422E-A090-D2B4D8FC836F}">
      <dgm:prSet phldrT="[Text]"/>
      <dgm:spPr/>
      <dgm:t>
        <a:bodyPr/>
        <a:lstStyle/>
        <a:p>
          <a:r>
            <a:rPr lang="en-US" b="1" dirty="0" smtClean="0"/>
            <a:t>On-Going User Guide + Release notes</a:t>
          </a:r>
          <a:endParaRPr lang="en-US" dirty="0"/>
        </a:p>
      </dgm:t>
    </dgm:pt>
    <dgm:pt modelId="{7B90C0AD-869F-4E1E-A8F3-EE21D5BE39ED}" type="parTrans" cxnId="{7B64AEFF-965E-42C5-AC3B-D269443A79E8}">
      <dgm:prSet/>
      <dgm:spPr/>
      <dgm:t>
        <a:bodyPr/>
        <a:lstStyle/>
        <a:p>
          <a:endParaRPr lang="en-US"/>
        </a:p>
      </dgm:t>
    </dgm:pt>
    <dgm:pt modelId="{409AFEC5-548E-477C-A020-2698EB2DDF93}" type="sibTrans" cxnId="{7B64AEFF-965E-42C5-AC3B-D269443A79E8}">
      <dgm:prSet/>
      <dgm:spPr/>
      <dgm:t>
        <a:bodyPr/>
        <a:lstStyle/>
        <a:p>
          <a:endParaRPr lang="en-US"/>
        </a:p>
      </dgm:t>
    </dgm:pt>
    <dgm:pt modelId="{70D28452-08E6-4059-AA7E-50E56FDC70CE}">
      <dgm:prSet phldrT="[Text]"/>
      <dgm:spPr/>
      <dgm:t>
        <a:bodyPr/>
        <a:lstStyle/>
        <a:p>
          <a:r>
            <a:rPr lang="en-US" b="1" dirty="0" smtClean="0"/>
            <a:t>On-Going User Guide + Release notes</a:t>
          </a:r>
          <a:endParaRPr lang="en-US" dirty="0"/>
        </a:p>
      </dgm:t>
    </dgm:pt>
    <dgm:pt modelId="{43EE2120-EAAD-4A92-8DEE-CBA009E5E674}" type="parTrans" cxnId="{F72BA691-6BE4-4B3F-AC9E-1C16C8A3C525}">
      <dgm:prSet/>
      <dgm:spPr/>
      <dgm:t>
        <a:bodyPr/>
        <a:lstStyle/>
        <a:p>
          <a:endParaRPr lang="en-US"/>
        </a:p>
      </dgm:t>
    </dgm:pt>
    <dgm:pt modelId="{89A0FEB4-202E-4CE6-9267-9105DF22C3E0}" type="sibTrans" cxnId="{F72BA691-6BE4-4B3F-AC9E-1C16C8A3C525}">
      <dgm:prSet/>
      <dgm:spPr/>
      <dgm:t>
        <a:bodyPr/>
        <a:lstStyle/>
        <a:p>
          <a:endParaRPr lang="en-US"/>
        </a:p>
      </dgm:t>
    </dgm:pt>
    <dgm:pt modelId="{B7002538-924C-45C5-A7A1-0DD4FD2391DA}">
      <dgm:prSet phldrT="[Text]"/>
      <dgm:spPr/>
      <dgm:t>
        <a:bodyPr/>
        <a:lstStyle/>
        <a:p>
          <a:pPr marL="228600" marR="0" indent="0" defTabSz="5778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DTA 7.4.3</a:t>
          </a:r>
          <a:endParaRPr lang="en-US" dirty="0"/>
        </a:p>
      </dgm:t>
    </dgm:pt>
    <dgm:pt modelId="{3F348494-A348-4E7F-B969-FA3FE850B229}" type="parTrans" cxnId="{788B8F28-1C74-464D-8DC2-AB7A5665776D}">
      <dgm:prSet/>
      <dgm:spPr/>
      <dgm:t>
        <a:bodyPr/>
        <a:lstStyle/>
        <a:p>
          <a:endParaRPr lang="en-US"/>
        </a:p>
      </dgm:t>
    </dgm:pt>
    <dgm:pt modelId="{C85B3156-F0D3-4FB9-8A0D-AEFED08505D9}" type="sibTrans" cxnId="{788B8F28-1C74-464D-8DC2-AB7A5665776D}">
      <dgm:prSet/>
      <dgm:spPr/>
      <dgm:t>
        <a:bodyPr/>
        <a:lstStyle/>
        <a:p>
          <a:endParaRPr lang="en-US"/>
        </a:p>
      </dgm:t>
    </dgm:pt>
    <dgm:pt modelId="{052CEDF1-8E34-45D7-AE80-CB37088C1523}">
      <dgm:prSet phldrT="[Text]"/>
      <dgm:spPr/>
      <dgm:t>
        <a:bodyPr/>
        <a:lstStyle/>
        <a:p>
          <a:pPr marL="228600" indent="0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updated F6052 User Guide</a:t>
          </a:r>
          <a:endParaRPr lang="en-US" dirty="0"/>
        </a:p>
      </dgm:t>
    </dgm:pt>
    <dgm:pt modelId="{8D7F4F2B-4B0A-4A7D-9728-FE98CBC36F2D}" type="parTrans" cxnId="{5917244D-E6A7-4B09-9AA0-FAA5B3D7F6FC}">
      <dgm:prSet/>
      <dgm:spPr/>
      <dgm:t>
        <a:bodyPr/>
        <a:lstStyle/>
        <a:p>
          <a:endParaRPr lang="en-US"/>
        </a:p>
      </dgm:t>
    </dgm:pt>
    <dgm:pt modelId="{DBC9CF3E-1921-46A8-9038-0EEB9CA16A6F}" type="sibTrans" cxnId="{5917244D-E6A7-4B09-9AA0-FAA5B3D7F6FC}">
      <dgm:prSet/>
      <dgm:spPr/>
      <dgm:t>
        <a:bodyPr/>
        <a:lstStyle/>
        <a:p>
          <a:endParaRPr lang="en-US"/>
        </a:p>
      </dgm:t>
    </dgm:pt>
    <dgm:pt modelId="{E1D8606A-46E1-4779-B8E1-8C9E1DD0BD3E}">
      <dgm:prSet phldrT="[Text]"/>
      <dgm:spPr/>
      <dgm:t>
        <a:bodyPr/>
        <a:lstStyle/>
        <a:p>
          <a:pPr marL="228600" marR="0" indent="0" defTabSz="5778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ARMS 3.14</a:t>
          </a:r>
          <a:endParaRPr lang="en-US" dirty="0"/>
        </a:p>
      </dgm:t>
    </dgm:pt>
    <dgm:pt modelId="{26FACB14-881B-4DF1-BF1F-FF75456F642D}" type="parTrans" cxnId="{989946B2-E4A3-4B4C-A6C5-C7FA70AFD6C8}">
      <dgm:prSet/>
      <dgm:spPr/>
      <dgm:t>
        <a:bodyPr/>
        <a:lstStyle/>
        <a:p>
          <a:endParaRPr lang="en-US"/>
        </a:p>
      </dgm:t>
    </dgm:pt>
    <dgm:pt modelId="{B16F0781-3262-4B4A-9AE9-6F0BAE2BB843}" type="sibTrans" cxnId="{989946B2-E4A3-4B4C-A6C5-C7FA70AFD6C8}">
      <dgm:prSet/>
      <dgm:spPr/>
      <dgm:t>
        <a:bodyPr/>
        <a:lstStyle/>
        <a:p>
          <a:endParaRPr lang="en-US"/>
        </a:p>
      </dgm:t>
    </dgm:pt>
    <dgm:pt modelId="{9CF99B68-FF96-483A-A2D7-DCBF0D3D5533}">
      <dgm:prSet phldrT="[Text]"/>
      <dgm:spPr/>
      <dgm:t>
        <a:bodyPr/>
        <a:lstStyle/>
        <a:p>
          <a:pPr marL="228600" marR="0" indent="0" defTabSz="5778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ARMS Responsive Online help</a:t>
          </a:r>
          <a:endParaRPr lang="en-US" dirty="0"/>
        </a:p>
      </dgm:t>
    </dgm:pt>
    <dgm:pt modelId="{E5E441EF-E446-4403-A52A-F08FA4B51B05}" type="parTrans" cxnId="{7F7CB956-8B08-45C2-8804-50E56E463821}">
      <dgm:prSet/>
      <dgm:spPr/>
      <dgm:t>
        <a:bodyPr/>
        <a:lstStyle/>
        <a:p>
          <a:endParaRPr lang="en-US"/>
        </a:p>
      </dgm:t>
    </dgm:pt>
    <dgm:pt modelId="{8C4EB563-90FE-4D91-89DF-BA42BF83F544}" type="sibTrans" cxnId="{7F7CB956-8B08-45C2-8804-50E56E463821}">
      <dgm:prSet/>
      <dgm:spPr/>
      <dgm:t>
        <a:bodyPr/>
        <a:lstStyle/>
        <a:p>
          <a:endParaRPr lang="en-US"/>
        </a:p>
      </dgm:t>
    </dgm:pt>
    <dgm:pt modelId="{2DD4EF9A-1C7E-4894-8970-1344130E7660}">
      <dgm:prSet phldrT="[Text]"/>
      <dgm:spPr/>
      <dgm:t>
        <a:bodyPr/>
        <a:lstStyle/>
        <a:p>
          <a:pPr marL="228600" marR="0" indent="0" defTabSz="5778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mtClean="0"/>
            <a:t>PS 4.0.2</a:t>
          </a:r>
          <a:endParaRPr lang="en-US" dirty="0"/>
        </a:p>
      </dgm:t>
    </dgm:pt>
    <dgm:pt modelId="{B687820A-37FE-41BC-AEA8-6584EFD2E945}" type="parTrans" cxnId="{07626B3C-AE8D-4FF2-B33B-085D774E21A2}">
      <dgm:prSet/>
      <dgm:spPr/>
      <dgm:t>
        <a:bodyPr/>
        <a:lstStyle/>
        <a:p>
          <a:endParaRPr lang="en-US"/>
        </a:p>
      </dgm:t>
    </dgm:pt>
    <dgm:pt modelId="{E58E16BA-6021-425A-B9A8-D0E2D935DFF5}" type="sibTrans" cxnId="{07626B3C-AE8D-4FF2-B33B-085D774E21A2}">
      <dgm:prSet/>
      <dgm:spPr/>
      <dgm:t>
        <a:bodyPr/>
        <a:lstStyle/>
        <a:p>
          <a:endParaRPr lang="en-US"/>
        </a:p>
      </dgm:t>
    </dgm:pt>
    <dgm:pt modelId="{E8AEDADA-343D-49C3-8BC3-971C321624B1}">
      <dgm:prSet phldrT="[Text]"/>
      <dgm:spPr/>
      <dgm:t>
        <a:bodyPr/>
        <a:lstStyle/>
        <a:p>
          <a:r>
            <a:rPr lang="en-US" smtClean="0"/>
            <a:t>PS 4.2</a:t>
          </a:r>
          <a:endParaRPr lang="en-US" dirty="0"/>
        </a:p>
      </dgm:t>
    </dgm:pt>
    <dgm:pt modelId="{D8563E45-0ECD-46F1-A250-08C4E1B6C01B}" type="parTrans" cxnId="{9450AD7F-F71E-4AC4-A9E7-0BACCE43CBFF}">
      <dgm:prSet/>
      <dgm:spPr/>
      <dgm:t>
        <a:bodyPr/>
        <a:lstStyle/>
        <a:p>
          <a:endParaRPr lang="en-US"/>
        </a:p>
      </dgm:t>
    </dgm:pt>
    <dgm:pt modelId="{B1CB49AA-8B0B-456B-BCEB-95089EC7DFCB}" type="sibTrans" cxnId="{9450AD7F-F71E-4AC4-A9E7-0BACCE43CBFF}">
      <dgm:prSet/>
      <dgm:spPr/>
      <dgm:t>
        <a:bodyPr/>
        <a:lstStyle/>
        <a:p>
          <a:endParaRPr lang="en-US"/>
        </a:p>
      </dgm:t>
    </dgm:pt>
    <dgm:pt modelId="{6E944FAC-D40C-4803-9F5F-40A7A6A442BD}">
      <dgm:prSet phldrT="[Text]"/>
      <dgm:spPr/>
      <dgm:t>
        <a:bodyPr/>
        <a:lstStyle/>
        <a:p>
          <a:r>
            <a:rPr lang="en-US" dirty="0" smtClean="0"/>
            <a:t>Delphi Mini User guide</a:t>
          </a:r>
          <a:endParaRPr lang="en-US" dirty="0"/>
        </a:p>
      </dgm:t>
    </dgm:pt>
    <dgm:pt modelId="{58F46B66-221B-4846-AF5E-9226810E5E2B}" type="parTrans" cxnId="{E180B75B-CD58-4AD8-AA6D-C58C2F5700D6}">
      <dgm:prSet/>
      <dgm:spPr/>
      <dgm:t>
        <a:bodyPr/>
        <a:lstStyle/>
        <a:p>
          <a:endParaRPr lang="en-US"/>
        </a:p>
      </dgm:t>
    </dgm:pt>
    <dgm:pt modelId="{B368916F-530C-4310-9B3B-9EA2910598C3}" type="sibTrans" cxnId="{E180B75B-CD58-4AD8-AA6D-C58C2F5700D6}">
      <dgm:prSet/>
      <dgm:spPr/>
      <dgm:t>
        <a:bodyPr/>
        <a:lstStyle/>
        <a:p>
          <a:endParaRPr lang="en-US"/>
        </a:p>
      </dgm:t>
    </dgm:pt>
    <dgm:pt modelId="{AED72E92-55D8-45A1-8219-461795E17C8E}">
      <dgm:prSet/>
      <dgm:spPr/>
      <dgm:t>
        <a:bodyPr/>
        <a:lstStyle/>
        <a:p>
          <a:r>
            <a:rPr lang="en-US" dirty="0" smtClean="0"/>
            <a:t>DFA 300</a:t>
          </a:r>
          <a:endParaRPr lang="en-US" dirty="0"/>
        </a:p>
      </dgm:t>
    </dgm:pt>
    <dgm:pt modelId="{20394354-E22C-4BB5-99D0-ABC9C521F6E1}" type="parTrans" cxnId="{C2E0BBE6-98AF-4DBB-97E3-EDFBD4B90DE5}">
      <dgm:prSet/>
      <dgm:spPr/>
      <dgm:t>
        <a:bodyPr/>
        <a:lstStyle/>
        <a:p>
          <a:endParaRPr lang="en-US"/>
        </a:p>
      </dgm:t>
    </dgm:pt>
    <dgm:pt modelId="{0EBFBAF5-E7F0-42FE-B479-24C19F40BF9A}" type="sibTrans" cxnId="{C2E0BBE6-98AF-4DBB-97E3-EDFBD4B90DE5}">
      <dgm:prSet/>
      <dgm:spPr/>
      <dgm:t>
        <a:bodyPr/>
        <a:lstStyle/>
        <a:p>
          <a:endParaRPr lang="en-US"/>
        </a:p>
      </dgm:t>
    </dgm:pt>
    <dgm:pt modelId="{398E6E64-8442-4437-87D6-73F61C019AD3}">
      <dgm:prSet phldrT="[Text]"/>
      <dgm:spPr/>
      <dgm:t>
        <a:bodyPr/>
        <a:lstStyle/>
        <a:p>
          <a:r>
            <a:rPr lang="en-US" dirty="0" smtClean="0"/>
            <a:t>ARMS 3.14</a:t>
          </a:r>
          <a:endParaRPr lang="en-US" dirty="0"/>
        </a:p>
      </dgm:t>
    </dgm:pt>
    <dgm:pt modelId="{50AF7325-0945-45CC-BD96-46C7F1346112}" type="parTrans" cxnId="{6763617D-D11F-4C1D-9E2A-5B4DFB0DC7B1}">
      <dgm:prSet/>
      <dgm:spPr/>
      <dgm:t>
        <a:bodyPr/>
        <a:lstStyle/>
        <a:p>
          <a:endParaRPr lang="en-US"/>
        </a:p>
      </dgm:t>
    </dgm:pt>
    <dgm:pt modelId="{74A6F08D-B9AD-4977-BF29-801B858503DA}" type="sibTrans" cxnId="{6763617D-D11F-4C1D-9E2A-5B4DFB0DC7B1}">
      <dgm:prSet/>
      <dgm:spPr/>
      <dgm:t>
        <a:bodyPr/>
        <a:lstStyle/>
        <a:p>
          <a:endParaRPr lang="en-US"/>
        </a:p>
      </dgm:t>
    </dgm:pt>
    <dgm:pt modelId="{FD057AA8-7D0D-4B89-88AC-9F1A25E5F388}">
      <dgm:prSet phldrT="[Text]"/>
      <dgm:spPr/>
      <dgm:t>
        <a:bodyPr/>
        <a:lstStyle/>
        <a:p>
          <a:pPr marR="0" eaLnBrk="1" fontAlgn="auto" latinLnBrk="0" hangingPunct="1">
            <a:buClrTx/>
            <a:buSzTx/>
            <a:buFontTx/>
            <a:tabLst/>
            <a:defRPr/>
          </a:pPr>
          <a:r>
            <a:rPr lang="en-US" dirty="0" smtClean="0"/>
            <a:t>ARMS Responsive Online help</a:t>
          </a:r>
          <a:endParaRPr lang="en-US" dirty="0"/>
        </a:p>
      </dgm:t>
    </dgm:pt>
    <dgm:pt modelId="{ED32A2C8-23A2-451C-9C24-3FB8CAF83BAF}" type="parTrans" cxnId="{0862F11D-C8AC-4FC3-801D-F4B58EDCE5B0}">
      <dgm:prSet/>
      <dgm:spPr/>
      <dgm:t>
        <a:bodyPr/>
        <a:lstStyle/>
        <a:p>
          <a:endParaRPr lang="en-US"/>
        </a:p>
      </dgm:t>
    </dgm:pt>
    <dgm:pt modelId="{45F4405A-5DAE-425C-917F-D1B36B2BD4EA}" type="sibTrans" cxnId="{0862F11D-C8AC-4FC3-801D-F4B58EDCE5B0}">
      <dgm:prSet/>
      <dgm:spPr/>
      <dgm:t>
        <a:bodyPr/>
        <a:lstStyle/>
        <a:p>
          <a:endParaRPr lang="en-US"/>
        </a:p>
      </dgm:t>
    </dgm:pt>
    <dgm:pt modelId="{E08D545A-50FA-4B78-8672-AF3A0E9DF731}">
      <dgm:prSet phldrT="[Text]"/>
      <dgm:spPr/>
      <dgm:t>
        <a:bodyPr/>
        <a:lstStyle/>
        <a:p>
          <a:r>
            <a:rPr lang="en-US" dirty="0" smtClean="0"/>
            <a:t>PS 4.2</a:t>
          </a:r>
          <a:endParaRPr lang="en-US" dirty="0"/>
        </a:p>
      </dgm:t>
    </dgm:pt>
    <dgm:pt modelId="{5376B946-F682-4893-805C-8DFEDEFC40CD}" type="parTrans" cxnId="{D5C853CE-3F90-4678-BCDC-B60A6166117D}">
      <dgm:prSet/>
      <dgm:spPr/>
      <dgm:t>
        <a:bodyPr/>
        <a:lstStyle/>
        <a:p>
          <a:endParaRPr lang="en-US"/>
        </a:p>
      </dgm:t>
    </dgm:pt>
    <dgm:pt modelId="{7A2D7D7D-47A9-4E32-9C23-925D3DC8C491}" type="sibTrans" cxnId="{D5C853CE-3F90-4678-BCDC-B60A6166117D}">
      <dgm:prSet/>
      <dgm:spPr/>
      <dgm:t>
        <a:bodyPr/>
        <a:lstStyle/>
        <a:p>
          <a:endParaRPr lang="en-US"/>
        </a:p>
      </dgm:t>
    </dgm:pt>
    <dgm:pt modelId="{17F9DC25-2A23-4138-9407-F6E5395DF01D}">
      <dgm:prSet phldrT="[Text]"/>
      <dgm:spPr/>
      <dgm:t>
        <a:bodyPr/>
        <a:lstStyle/>
        <a:p>
          <a:r>
            <a:rPr lang="en-US" dirty="0" smtClean="0"/>
            <a:t>ARMS 3.15</a:t>
          </a:r>
          <a:endParaRPr lang="en-US" dirty="0"/>
        </a:p>
      </dgm:t>
    </dgm:pt>
    <dgm:pt modelId="{A919A115-64EB-4DD3-9E54-2039EC030782}" type="parTrans" cxnId="{46138FFF-6016-4CED-A79D-F941D3A74135}">
      <dgm:prSet/>
      <dgm:spPr/>
      <dgm:t>
        <a:bodyPr/>
        <a:lstStyle/>
        <a:p>
          <a:endParaRPr lang="en-US"/>
        </a:p>
      </dgm:t>
    </dgm:pt>
    <dgm:pt modelId="{D9C68FAA-79F0-4046-84DB-CD57A82EFCB3}" type="sibTrans" cxnId="{46138FFF-6016-4CED-A79D-F941D3A74135}">
      <dgm:prSet/>
      <dgm:spPr/>
      <dgm:t>
        <a:bodyPr/>
        <a:lstStyle/>
        <a:p>
          <a:endParaRPr lang="en-US"/>
        </a:p>
      </dgm:t>
    </dgm:pt>
    <dgm:pt modelId="{57D1B159-0E27-4037-BF79-659998D0242C}">
      <dgm:prSet phldrT="[Text]"/>
      <dgm:spPr/>
      <dgm:t>
        <a:bodyPr/>
        <a:lstStyle/>
        <a:p>
          <a:r>
            <a:rPr lang="en-US" dirty="0" smtClean="0"/>
            <a:t>DP 2.5</a:t>
          </a:r>
          <a:endParaRPr lang="en-US" dirty="0"/>
        </a:p>
      </dgm:t>
    </dgm:pt>
    <dgm:pt modelId="{B485359B-C6D7-4CBC-9071-17AFB14C6E0D}" type="parTrans" cxnId="{0D5FA984-65EC-4D52-AEF0-2E7B08C2A8C6}">
      <dgm:prSet/>
      <dgm:spPr/>
      <dgm:t>
        <a:bodyPr/>
        <a:lstStyle/>
        <a:p>
          <a:endParaRPr lang="en-US"/>
        </a:p>
      </dgm:t>
    </dgm:pt>
    <dgm:pt modelId="{F57F6E8F-571F-4EDB-8E25-0D1D24063EE9}" type="sibTrans" cxnId="{0D5FA984-65EC-4D52-AEF0-2E7B08C2A8C6}">
      <dgm:prSet/>
      <dgm:spPr/>
      <dgm:t>
        <a:bodyPr/>
        <a:lstStyle/>
        <a:p>
          <a:endParaRPr lang="en-US"/>
        </a:p>
      </dgm:t>
    </dgm:pt>
    <dgm:pt modelId="{0EEA606A-F083-4D76-9838-86458212B4C3}">
      <dgm:prSet phldrT="[Text]"/>
      <dgm:spPr/>
      <dgm:t>
        <a:bodyPr/>
        <a:lstStyle/>
        <a:p>
          <a:r>
            <a:rPr lang="en-US" dirty="0" smtClean="0"/>
            <a:t>Delphi Mini User guide</a:t>
          </a:r>
          <a:endParaRPr lang="en-US" dirty="0"/>
        </a:p>
      </dgm:t>
    </dgm:pt>
    <dgm:pt modelId="{C9B9EA04-CCD0-46D6-9731-80F0AD2AC426}" type="parTrans" cxnId="{0B17ED46-FFF6-4B87-81D6-18CA0ED89111}">
      <dgm:prSet/>
      <dgm:spPr/>
      <dgm:t>
        <a:bodyPr/>
        <a:lstStyle/>
        <a:p>
          <a:endParaRPr lang="en-US"/>
        </a:p>
      </dgm:t>
    </dgm:pt>
    <dgm:pt modelId="{C690FEDA-167C-4B5C-88E0-281877F44F1C}" type="sibTrans" cxnId="{0B17ED46-FFF6-4B87-81D6-18CA0ED89111}">
      <dgm:prSet/>
      <dgm:spPr/>
      <dgm:t>
        <a:bodyPr/>
        <a:lstStyle/>
        <a:p>
          <a:endParaRPr lang="en-US"/>
        </a:p>
      </dgm:t>
    </dgm:pt>
    <dgm:pt modelId="{47107A1B-7E1E-4849-8CA2-2ABF11F18687}">
      <dgm:prSet/>
      <dgm:spPr/>
      <dgm:t>
        <a:bodyPr/>
        <a:lstStyle/>
        <a:p>
          <a:r>
            <a:rPr lang="en-US" dirty="0" smtClean="0"/>
            <a:t>DFA 300</a:t>
          </a:r>
          <a:endParaRPr lang="en-US" dirty="0"/>
        </a:p>
      </dgm:t>
    </dgm:pt>
    <dgm:pt modelId="{49235417-F019-4756-9076-5682ECC34B21}" type="parTrans" cxnId="{153A3363-82B8-484A-873A-88559F5EA512}">
      <dgm:prSet/>
      <dgm:spPr/>
      <dgm:t>
        <a:bodyPr/>
        <a:lstStyle/>
        <a:p>
          <a:endParaRPr lang="en-US"/>
        </a:p>
      </dgm:t>
    </dgm:pt>
    <dgm:pt modelId="{0852CEE8-A5CB-4462-A7CC-8D6EB4AAAF72}" type="sibTrans" cxnId="{153A3363-82B8-484A-873A-88559F5EA512}">
      <dgm:prSet/>
      <dgm:spPr/>
      <dgm:t>
        <a:bodyPr/>
        <a:lstStyle/>
        <a:p>
          <a:endParaRPr lang="en-US"/>
        </a:p>
      </dgm:t>
    </dgm:pt>
    <dgm:pt modelId="{0D7E4CF3-AEA9-4181-9DE8-DBBE083B407C}">
      <dgm:prSet/>
      <dgm:spPr/>
      <dgm:t>
        <a:bodyPr/>
        <a:lstStyle/>
        <a:p>
          <a:r>
            <a:rPr lang="en-US" dirty="0" smtClean="0"/>
            <a:t>PS 4.2 fixing</a:t>
          </a:r>
          <a:endParaRPr lang="en-US" dirty="0"/>
        </a:p>
      </dgm:t>
    </dgm:pt>
    <dgm:pt modelId="{8DCBA610-CB4E-46D3-9E0D-883C01EAE1C9}" type="parTrans" cxnId="{FF4CF6DF-80CA-4D5C-B37D-D5FB6F8BB8A0}">
      <dgm:prSet/>
      <dgm:spPr/>
      <dgm:t>
        <a:bodyPr/>
        <a:lstStyle/>
        <a:p>
          <a:endParaRPr lang="en-US"/>
        </a:p>
      </dgm:t>
    </dgm:pt>
    <dgm:pt modelId="{9BD8F63C-D54D-4A79-A0BC-12DCE0B3F673}" type="sibTrans" cxnId="{FF4CF6DF-80CA-4D5C-B37D-D5FB6F8BB8A0}">
      <dgm:prSet/>
      <dgm:spPr/>
      <dgm:t>
        <a:bodyPr/>
        <a:lstStyle/>
        <a:p>
          <a:endParaRPr lang="en-US"/>
        </a:p>
      </dgm:t>
    </dgm:pt>
    <dgm:pt modelId="{E43201B6-ACC3-4C5B-9D61-1465A188270D}">
      <dgm:prSet phldrT="[Text]"/>
      <dgm:spPr/>
      <dgm:t>
        <a:bodyPr/>
        <a:lstStyle/>
        <a:p>
          <a:r>
            <a:rPr lang="en-US" dirty="0" smtClean="0"/>
            <a:t>DP 2.6</a:t>
          </a:r>
          <a:endParaRPr lang="en-US" dirty="0"/>
        </a:p>
      </dgm:t>
    </dgm:pt>
    <dgm:pt modelId="{EDAAD1CF-E5BE-4EA9-AEBA-273F88731623}" type="parTrans" cxnId="{64E0684F-C017-465F-B523-51EDFF372622}">
      <dgm:prSet/>
      <dgm:spPr/>
      <dgm:t>
        <a:bodyPr/>
        <a:lstStyle/>
        <a:p>
          <a:endParaRPr lang="en-US"/>
        </a:p>
      </dgm:t>
    </dgm:pt>
    <dgm:pt modelId="{E7B4D6DE-561C-49AE-BA0E-461B5528FFA7}" type="sibTrans" cxnId="{64E0684F-C017-465F-B523-51EDFF372622}">
      <dgm:prSet/>
      <dgm:spPr/>
      <dgm:t>
        <a:bodyPr/>
        <a:lstStyle/>
        <a:p>
          <a:endParaRPr lang="en-US"/>
        </a:p>
      </dgm:t>
    </dgm:pt>
    <dgm:pt modelId="{43D1F374-F3F5-4C18-BAFA-43F13F36638B}">
      <dgm:prSet phldrT="[Text]"/>
      <dgm:spPr/>
      <dgm:t>
        <a:bodyPr/>
        <a:lstStyle/>
        <a:p>
          <a:r>
            <a:rPr lang="en-US" dirty="0" smtClean="0"/>
            <a:t>ARMS 3.16</a:t>
          </a:r>
          <a:endParaRPr lang="en-US" dirty="0"/>
        </a:p>
      </dgm:t>
    </dgm:pt>
    <dgm:pt modelId="{20BD934D-6E95-4398-8691-04A465375E34}" type="parTrans" cxnId="{B195A54F-1E38-4639-B9E0-A145E4B28ADC}">
      <dgm:prSet/>
      <dgm:spPr/>
      <dgm:t>
        <a:bodyPr/>
        <a:lstStyle/>
        <a:p>
          <a:endParaRPr lang="en-US"/>
        </a:p>
      </dgm:t>
    </dgm:pt>
    <dgm:pt modelId="{3A24C470-BBC3-4305-8A05-2DE63D69C3F6}" type="sibTrans" cxnId="{B195A54F-1E38-4639-B9E0-A145E4B28ADC}">
      <dgm:prSet/>
      <dgm:spPr/>
      <dgm:t>
        <a:bodyPr/>
        <a:lstStyle/>
        <a:p>
          <a:endParaRPr lang="en-US"/>
        </a:p>
      </dgm:t>
    </dgm:pt>
    <dgm:pt modelId="{0DF00484-FADF-490F-AE08-A0EBECD5B8B7}">
      <dgm:prSet phldrT="[Text]"/>
      <dgm:spPr/>
      <dgm:t>
        <a:bodyPr/>
        <a:lstStyle/>
        <a:p>
          <a:r>
            <a:rPr lang="en-US" dirty="0" smtClean="0"/>
            <a:t>PS 4.2.1</a:t>
          </a:r>
          <a:endParaRPr lang="en-US" dirty="0"/>
        </a:p>
      </dgm:t>
    </dgm:pt>
    <dgm:pt modelId="{1F62AA79-0EC9-4392-8A01-0D260D63D5E9}" type="parTrans" cxnId="{123647F7-7F8A-49F1-95A8-BB1E712C05C4}">
      <dgm:prSet/>
      <dgm:spPr/>
      <dgm:t>
        <a:bodyPr/>
        <a:lstStyle/>
        <a:p>
          <a:endParaRPr lang="en-US"/>
        </a:p>
      </dgm:t>
    </dgm:pt>
    <dgm:pt modelId="{FC7AE526-09D4-499B-9B4F-B7983DA8AC22}" type="sibTrans" cxnId="{123647F7-7F8A-49F1-95A8-BB1E712C05C4}">
      <dgm:prSet/>
      <dgm:spPr/>
      <dgm:t>
        <a:bodyPr/>
        <a:lstStyle/>
        <a:p>
          <a:endParaRPr lang="en-US"/>
        </a:p>
      </dgm:t>
    </dgm:pt>
    <dgm:pt modelId="{878702E7-0715-43F6-B145-247F763C2311}">
      <dgm:prSet phldrT="[Text]"/>
      <dgm:spPr/>
      <dgm:t>
        <a:bodyPr/>
        <a:lstStyle/>
        <a:p>
          <a:r>
            <a:rPr lang="en-US" dirty="0" smtClean="0"/>
            <a:t>Delphi Mini User guide</a:t>
          </a:r>
          <a:endParaRPr lang="en-US" dirty="0"/>
        </a:p>
      </dgm:t>
    </dgm:pt>
    <dgm:pt modelId="{19485546-52D7-4E11-B0B9-79753D20C86B}" type="parTrans" cxnId="{2E8BF8E8-A61A-48E6-9D83-2F2D162CED35}">
      <dgm:prSet/>
      <dgm:spPr/>
      <dgm:t>
        <a:bodyPr/>
        <a:lstStyle/>
        <a:p>
          <a:endParaRPr lang="en-US"/>
        </a:p>
      </dgm:t>
    </dgm:pt>
    <dgm:pt modelId="{86550C65-F68A-41E3-B142-AD45EA973862}" type="sibTrans" cxnId="{2E8BF8E8-A61A-48E6-9D83-2F2D162CED35}">
      <dgm:prSet/>
      <dgm:spPr/>
      <dgm:t>
        <a:bodyPr/>
        <a:lstStyle/>
        <a:p>
          <a:endParaRPr lang="en-US"/>
        </a:p>
      </dgm:t>
    </dgm:pt>
    <dgm:pt modelId="{C46A8291-338B-4A39-AFB7-0E29DA0C7756}">
      <dgm:prSet/>
      <dgm:spPr/>
      <dgm:t>
        <a:bodyPr/>
        <a:lstStyle/>
        <a:p>
          <a:r>
            <a:rPr lang="en-US" dirty="0" smtClean="0"/>
            <a:t>DFA 300</a:t>
          </a:r>
          <a:endParaRPr lang="en-US" dirty="0"/>
        </a:p>
      </dgm:t>
    </dgm:pt>
    <dgm:pt modelId="{E81C617D-9D87-408E-AAEF-5A2E592BB45F}" type="parTrans" cxnId="{CBF6B6EC-AB88-4D9F-A2A2-1007D6B80813}">
      <dgm:prSet/>
      <dgm:spPr/>
      <dgm:t>
        <a:bodyPr/>
        <a:lstStyle/>
        <a:p>
          <a:endParaRPr lang="en-US"/>
        </a:p>
      </dgm:t>
    </dgm:pt>
    <dgm:pt modelId="{C0FB5DBF-6D2D-4E3C-B7CC-89D58CFB80DC}" type="sibTrans" cxnId="{CBF6B6EC-AB88-4D9F-A2A2-1007D6B80813}">
      <dgm:prSet/>
      <dgm:spPr/>
      <dgm:t>
        <a:bodyPr/>
        <a:lstStyle/>
        <a:p>
          <a:endParaRPr lang="en-US"/>
        </a:p>
      </dgm:t>
    </dgm:pt>
    <dgm:pt modelId="{032947E8-C8C7-4154-86C8-2BFFF875A6D7}">
      <dgm:prSet/>
      <dgm:spPr/>
      <dgm:t>
        <a:bodyPr/>
        <a:lstStyle/>
        <a:p>
          <a:r>
            <a:rPr lang="en-US" dirty="0" smtClean="0"/>
            <a:t>PS 4.2 fixing</a:t>
          </a:r>
          <a:endParaRPr lang="en-US" dirty="0"/>
        </a:p>
      </dgm:t>
    </dgm:pt>
    <dgm:pt modelId="{1BC4030D-E8F9-4B16-A699-59DA8D31C62D}" type="parTrans" cxnId="{DD47791E-06DE-4261-998B-113C5F39C35B}">
      <dgm:prSet/>
      <dgm:spPr/>
      <dgm:t>
        <a:bodyPr/>
        <a:lstStyle/>
        <a:p>
          <a:endParaRPr lang="en-US"/>
        </a:p>
      </dgm:t>
    </dgm:pt>
    <dgm:pt modelId="{7FD72864-5B49-49D4-99AE-33306B3D0D3C}" type="sibTrans" cxnId="{DD47791E-06DE-4261-998B-113C5F39C35B}">
      <dgm:prSet/>
      <dgm:spPr/>
      <dgm:t>
        <a:bodyPr/>
        <a:lstStyle/>
        <a:p>
          <a:endParaRPr lang="en-US"/>
        </a:p>
      </dgm:t>
    </dgm:pt>
    <dgm:pt modelId="{767F2006-D279-4369-849E-C84C8D176B98}" type="pres">
      <dgm:prSet presAssocID="{66224D94-F62A-41EA-8576-46D5CA3C60CF}" presName="Name0" presStyleCnt="0">
        <dgm:presLayoutVars>
          <dgm:dir/>
          <dgm:animLvl val="lvl"/>
          <dgm:resizeHandles val="exact"/>
        </dgm:presLayoutVars>
      </dgm:prSet>
      <dgm:spPr/>
    </dgm:pt>
    <dgm:pt modelId="{E61F46BD-759D-41CB-BB7C-5BC8AB1E2F5C}" type="pres">
      <dgm:prSet presAssocID="{68856735-A8F0-452E-83FD-D21602E1B71C}" presName="composite" presStyleCnt="0"/>
      <dgm:spPr/>
    </dgm:pt>
    <dgm:pt modelId="{9DDCA230-8B08-4BEE-8AEE-7822DDD89383}" type="pres">
      <dgm:prSet presAssocID="{68856735-A8F0-452E-83FD-D21602E1B71C}" presName="par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523D0-7AEC-4E2E-81DF-69FD209A1C47}" type="pres">
      <dgm:prSet presAssocID="{68856735-A8F0-452E-83FD-D21602E1B71C}" presName="desTx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40B862-5871-4C2B-933E-F4E82D74F10C}" type="pres">
      <dgm:prSet presAssocID="{ADE9C7A3-AE16-478E-92F1-CB25A9CAB7B0}" presName="space" presStyleCnt="0"/>
      <dgm:spPr/>
    </dgm:pt>
    <dgm:pt modelId="{3BC4C6FB-DAA3-4727-8149-19CCFB4B2F56}" type="pres">
      <dgm:prSet presAssocID="{920B63AA-211A-44F8-ADBB-1409AF7F7BFA}" presName="composite" presStyleCnt="0"/>
      <dgm:spPr/>
    </dgm:pt>
    <dgm:pt modelId="{6D8FF0F7-B25C-4468-9EBC-FBA8A505A71E}" type="pres">
      <dgm:prSet presAssocID="{920B63AA-211A-44F8-ADBB-1409AF7F7BFA}" presName="par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783FD1-B66F-4B1B-BB90-D8C532DF8A4E}" type="pres">
      <dgm:prSet presAssocID="{920B63AA-211A-44F8-ADBB-1409AF7F7BFA}" presName="desTx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D7B193-5BE2-4910-8927-B1FD34AD140B}" type="pres">
      <dgm:prSet presAssocID="{7CBC92CD-7486-4B84-BF1B-A2BAC0443F70}" presName="space" presStyleCnt="0"/>
      <dgm:spPr/>
    </dgm:pt>
    <dgm:pt modelId="{EE0635CD-0108-4A2E-A8C4-E5D3A647921B}" type="pres">
      <dgm:prSet presAssocID="{98544681-E6E3-4BFD-A133-65E7993B98EC}" presName="composite" presStyleCnt="0"/>
      <dgm:spPr/>
    </dgm:pt>
    <dgm:pt modelId="{D6C7A298-F5B4-414A-80D9-DACF5340E978}" type="pres">
      <dgm:prSet presAssocID="{98544681-E6E3-4BFD-A133-65E7993B98EC}" presName="par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04BA1F-C47F-4BC3-8A72-9209CA0A1FB1}" type="pres">
      <dgm:prSet presAssocID="{98544681-E6E3-4BFD-A133-65E7993B98EC}" presName="desTx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5ABDA-FACE-4BA7-AD38-A0EE58EBD9CC}" type="pres">
      <dgm:prSet presAssocID="{B46C6780-D4E1-4F1B-88D0-BEEBBD14BBBC}" presName="space" presStyleCnt="0"/>
      <dgm:spPr/>
    </dgm:pt>
    <dgm:pt modelId="{836E3199-CA91-4E10-AB25-76D6551819E1}" type="pres">
      <dgm:prSet presAssocID="{BAA41007-4C30-4393-8B06-8600B178F1D4}" presName="composite" presStyleCnt="0"/>
      <dgm:spPr/>
    </dgm:pt>
    <dgm:pt modelId="{57870409-1F1A-4E5A-AAE7-6EA985B9CB3E}" type="pres">
      <dgm:prSet presAssocID="{BAA41007-4C30-4393-8B06-8600B178F1D4}" presName="par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31689A-5AE2-4611-9C94-665715881C58}" type="pres">
      <dgm:prSet presAssocID="{BAA41007-4C30-4393-8B06-8600B178F1D4}" presName="desTx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3C9FB-66A3-452B-B544-075033D99064}" type="pres">
      <dgm:prSet presAssocID="{168A1BE5-5C27-436B-8D0B-947C130FFA93}" presName="space" presStyleCnt="0"/>
      <dgm:spPr/>
    </dgm:pt>
    <dgm:pt modelId="{5EEBF059-0A9B-4A09-8422-0E4048BF2D5C}" type="pres">
      <dgm:prSet presAssocID="{15A65CCF-10F2-40AC-B376-AB4C901C2583}" presName="composite" presStyleCnt="0"/>
      <dgm:spPr/>
    </dgm:pt>
    <dgm:pt modelId="{A8191782-6834-4775-83CF-392632C0CCFB}" type="pres">
      <dgm:prSet presAssocID="{15A65CCF-10F2-40AC-B376-AB4C901C2583}" presName="par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C6E68D-02D8-4AD2-B424-2581D37D4C17}" type="pres">
      <dgm:prSet presAssocID="{15A65CCF-10F2-40AC-B376-AB4C901C2583}" presName="desTx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429F79-F486-4CBE-A4E7-69A1DAE83F8B}" srcId="{66224D94-F62A-41EA-8576-46D5CA3C60CF}" destId="{15A65CCF-10F2-40AC-B376-AB4C901C2583}" srcOrd="4" destOrd="0" parTransId="{53469F95-3339-4747-B057-C4D50C07870C}" sibTransId="{887E35D8-B277-44A3-B72C-503836F6BAED}"/>
    <dgm:cxn modelId="{8BE00529-35EE-431E-B4B1-074BEA7A4809}" type="presOf" srcId="{0EF7554A-4F12-4968-BE8D-D5EC54586AE7}" destId="{11C6E68D-02D8-4AD2-B424-2581D37D4C17}" srcOrd="0" destOrd="0" presId="urn:microsoft.com/office/officeart/2005/8/layout/chevron1"/>
    <dgm:cxn modelId="{9450AD7F-F71E-4AC4-A9E7-0BACCE43CBFF}" srcId="{0C32AB8B-AFA7-455F-BE31-0BD4806469D6}" destId="{E8AEDADA-343D-49C3-8BC3-971C321624B1}" srcOrd="2" destOrd="0" parTransId="{D8563E45-0ECD-46F1-A250-08C4E1B6C01B}" sibTransId="{B1CB49AA-8B0B-456B-BCEB-95089EC7DFCB}"/>
    <dgm:cxn modelId="{70722505-DA56-40EC-A1B6-17A1E0EEC8B4}" type="presOf" srcId="{9B779919-8C7D-422E-A090-D2B4D8FC836F}" destId="{2831689A-5AE2-4611-9C94-665715881C58}" srcOrd="0" destOrd="4" presId="urn:microsoft.com/office/officeart/2005/8/layout/chevron1"/>
    <dgm:cxn modelId="{3AE2CEAC-9507-4071-A9CC-9AD24C5075C9}" srcId="{FDDC8ECB-1371-45D6-8E5D-CE4AC7D87BBA}" destId="{02C696D7-C935-4521-9FA6-BEACD6BAB22A}" srcOrd="2" destOrd="0" parTransId="{FB59A704-9736-4A1E-B53B-2ED9F7217B6D}" sibTransId="{E8B32647-6881-40E9-950D-A60975B21112}"/>
    <dgm:cxn modelId="{76BD578D-01C0-4F04-B0C5-8584989AE0E0}" type="presOf" srcId="{6E944FAC-D40C-4803-9F5F-40A7A6A442BD}" destId="{1B04BA1F-C47F-4BC3-8A72-9209CA0A1FB1}" srcOrd="0" destOrd="9" presId="urn:microsoft.com/office/officeart/2005/8/layout/chevron1"/>
    <dgm:cxn modelId="{B0AE75F4-9C14-4A4A-9416-F086D5821D8A}" type="presOf" srcId="{FD057AA8-7D0D-4B89-88AC-9F1A25E5F388}" destId="{1B04BA1F-C47F-4BC3-8A72-9209CA0A1FB1}" srcOrd="0" destOrd="4" presId="urn:microsoft.com/office/officeart/2005/8/layout/chevron1"/>
    <dgm:cxn modelId="{8D394D63-6434-47BE-AC70-DE05A8685BFF}" type="presOf" srcId="{66224D94-F62A-41EA-8576-46D5CA3C60CF}" destId="{767F2006-D279-4369-849E-C84C8D176B98}" srcOrd="0" destOrd="0" presId="urn:microsoft.com/office/officeart/2005/8/layout/chevron1"/>
    <dgm:cxn modelId="{960FA097-4A29-4414-9E9F-A31E03C232BA}" srcId="{163C4C9D-91B4-4270-B073-32F55FA45E15}" destId="{C42A4616-19CE-40B9-ADCC-997E2EBA1FB4}" srcOrd="1" destOrd="0" parTransId="{B292899E-C62D-4005-A0E3-CCA8AA04902B}" sibTransId="{06425489-46FB-4BD1-BABF-B912CF846E02}"/>
    <dgm:cxn modelId="{330F5E57-91D8-4F8E-A718-D7F82F46C251}" type="presOf" srcId="{2DD4EF9A-1C7E-4894-8970-1344130E7660}" destId="{14783FD1-B66F-4B1B-BB90-D8C532DF8A4E}" srcOrd="0" destOrd="10" presId="urn:microsoft.com/office/officeart/2005/8/layout/chevron1"/>
    <dgm:cxn modelId="{7B64AEFF-965E-42C5-AC3B-D269443A79E8}" srcId="{BAA41007-4C30-4393-8B06-8600B178F1D4}" destId="{9B779919-8C7D-422E-A090-D2B4D8FC836F}" srcOrd="1" destOrd="0" parTransId="{7B90C0AD-869F-4E1E-A8F3-EE21D5BE39ED}" sibTransId="{409AFEC5-548E-477C-A020-2698EB2DDF93}"/>
    <dgm:cxn modelId="{8793AB47-F81A-4077-8BC3-79D97E0DC3C8}" type="presOf" srcId="{19017D62-822A-488A-B953-8E7CFD51C8BB}" destId="{1B04BA1F-C47F-4BC3-8A72-9209CA0A1FB1}" srcOrd="0" destOrd="1" presId="urn:microsoft.com/office/officeart/2005/8/layout/chevron1"/>
    <dgm:cxn modelId="{891EDAED-EA14-4693-BDD2-E0C144B4B52C}" type="presOf" srcId="{BB3AA395-5FBD-4B3B-99FB-FEB04146384B}" destId="{637523D0-7AEC-4E2E-81DF-69FD209A1C47}" srcOrd="0" destOrd="10" presId="urn:microsoft.com/office/officeart/2005/8/layout/chevron1"/>
    <dgm:cxn modelId="{153A3363-82B8-484A-873A-88559F5EA512}" srcId="{9B779919-8C7D-422E-A090-D2B4D8FC836F}" destId="{47107A1B-7E1E-4849-8CA2-2ABF11F18687}" srcOrd="1" destOrd="0" parTransId="{49235417-F019-4756-9076-5682ECC34B21}" sibTransId="{0852CEE8-A5CB-4462-A7CC-8D6EB4AAAF72}"/>
    <dgm:cxn modelId="{A6709060-9394-475E-BE04-D93EC0B998EF}" type="presOf" srcId="{06F8615B-FAD8-4B7D-9F76-6706BF4ACA61}" destId="{14783FD1-B66F-4B1B-BB90-D8C532DF8A4E}" srcOrd="0" destOrd="1" presId="urn:microsoft.com/office/officeart/2005/8/layout/chevron1"/>
    <dgm:cxn modelId="{2BB48A92-8BEB-4466-B839-73150B919D7B}" type="presOf" srcId="{0EEA606A-F083-4D76-9838-86458212B4C3}" destId="{2831689A-5AE2-4611-9C94-665715881C58}" srcOrd="0" destOrd="5" presId="urn:microsoft.com/office/officeart/2005/8/layout/chevron1"/>
    <dgm:cxn modelId="{19E19444-D995-47A5-83B8-DE6C48DFBC58}" type="presOf" srcId="{FDDC8ECB-1371-45D6-8E5D-CE4AC7D87BBA}" destId="{14783FD1-B66F-4B1B-BB90-D8C532DF8A4E}" srcOrd="0" destOrd="3" presId="urn:microsoft.com/office/officeart/2005/8/layout/chevron1"/>
    <dgm:cxn modelId="{3F9041D3-D30B-4B99-B817-4614098F6466}" srcId="{772A8000-AB8A-4A01-9ADB-6CCCCC148228}" destId="{9331BCDD-3E5E-4932-921E-7C4F3CE51AB2}" srcOrd="1" destOrd="0" parTransId="{F3AF2AD1-8F23-426E-9410-48D76681D854}" sibTransId="{7D030A06-1A5F-4C9D-8ABC-27DE145222CB}"/>
    <dgm:cxn modelId="{DA0260AF-DDFB-4C5A-AEF6-7352B4EB5C29}" srcId="{0C32AB8B-AFA7-455F-BE31-0BD4806469D6}" destId="{DBE7572D-E7B9-4CE7-BA68-D4EBE9AA5E81}" srcOrd="0" destOrd="0" parTransId="{6B3D105F-8831-4CD7-A9C7-0A5D3A5C58E7}" sibTransId="{E3A02A82-36C6-4BC9-B5F2-88A3E644B119}"/>
    <dgm:cxn modelId="{EC9D39B5-B647-4E42-85D1-8033D4EC3210}" srcId="{920B63AA-211A-44F8-ADBB-1409AF7F7BFA}" destId="{AF346616-6326-4417-8CB3-54D5500A54C4}" srcOrd="0" destOrd="0" parTransId="{356FBF86-A1B6-4971-97F8-7FE654F80CAB}" sibTransId="{A88B3AED-4F37-48DB-A163-5B8E80C48013}"/>
    <dgm:cxn modelId="{E311435D-BAFA-4AA9-8CF0-D9486C10C8C6}" type="presOf" srcId="{47C3D70E-FB25-4D8B-A62D-53023B401ED6}" destId="{637523D0-7AEC-4E2E-81DF-69FD209A1C47}" srcOrd="0" destOrd="6" presId="urn:microsoft.com/office/officeart/2005/8/layout/chevron1"/>
    <dgm:cxn modelId="{442FBD4E-3B18-4489-A89C-011C21B5FCB5}" type="presOf" srcId="{C42A4616-19CE-40B9-ADCC-997E2EBA1FB4}" destId="{637523D0-7AEC-4E2E-81DF-69FD209A1C47}" srcOrd="0" destOrd="9" presId="urn:microsoft.com/office/officeart/2005/8/layout/chevron1"/>
    <dgm:cxn modelId="{2EB5052D-9BA5-425F-8B64-025AB1EBAF8D}" type="presOf" srcId="{8B94B12E-A4B4-4A5D-8EA5-92B24790D92D}" destId="{14783FD1-B66F-4B1B-BB90-D8C532DF8A4E}" srcOrd="0" destOrd="5" presId="urn:microsoft.com/office/officeart/2005/8/layout/chevron1"/>
    <dgm:cxn modelId="{C1F78C11-54C6-4D17-893C-731EF4B3BA31}" type="presOf" srcId="{15A65CCF-10F2-40AC-B376-AB4C901C2583}" destId="{A8191782-6834-4775-83CF-392632C0CCFB}" srcOrd="0" destOrd="0" presId="urn:microsoft.com/office/officeart/2005/8/layout/chevron1"/>
    <dgm:cxn modelId="{8CB79EB0-5BFD-42A5-85AA-55D6B9D2A2DE}" type="presOf" srcId="{17F9DC25-2A23-4138-9407-F6E5395DF01D}" destId="{2831689A-5AE2-4611-9C94-665715881C58}" srcOrd="0" destOrd="2" presId="urn:microsoft.com/office/officeart/2005/8/layout/chevron1"/>
    <dgm:cxn modelId="{B23A247A-33E7-47CC-B315-F83F10A0CFD1}" type="presOf" srcId="{9331BCDD-3E5E-4932-921E-7C4F3CE51AB2}" destId="{1B04BA1F-C47F-4BC3-8A72-9209CA0A1FB1}" srcOrd="0" destOrd="2" presId="urn:microsoft.com/office/officeart/2005/8/layout/chevron1"/>
    <dgm:cxn modelId="{BC68663E-C902-4EE7-B876-4FAE85BFC52A}" type="presOf" srcId="{9F7D0EBE-D975-4BDD-B419-1CCC4200EE03}" destId="{1B04BA1F-C47F-4BC3-8A72-9209CA0A1FB1}" srcOrd="0" destOrd="7" presId="urn:microsoft.com/office/officeart/2005/8/layout/chevron1"/>
    <dgm:cxn modelId="{9B2BB80F-2AAB-4720-89E8-15D695C4B53C}" type="presOf" srcId="{E43201B6-ACC3-4C5B-9D61-1465A188270D}" destId="{11C6E68D-02D8-4AD2-B424-2581D37D4C17}" srcOrd="0" destOrd="1" presId="urn:microsoft.com/office/officeart/2005/8/layout/chevron1"/>
    <dgm:cxn modelId="{FF4CF6DF-80CA-4D5C-B37D-D5FB6F8BB8A0}" srcId="{9B779919-8C7D-422E-A090-D2B4D8FC836F}" destId="{0D7E4CF3-AEA9-4181-9DE8-DBBE083B407C}" srcOrd="2" destOrd="0" parTransId="{8DCBA610-CB4E-46D3-9E0D-883C01EAE1C9}" sibTransId="{9BD8F63C-D54D-4A79-A0BC-12DCE0B3F673}"/>
    <dgm:cxn modelId="{DF0CEC76-B708-466B-90E4-3C5D19B5577D}" srcId="{40B5F5D6-5475-4C41-912A-068B1D43E497}" destId="{3192E06D-0FD4-4858-A738-D9C9728FACDD}" srcOrd="0" destOrd="0" parTransId="{88594240-2C2E-46D1-A681-881EC6A5B36B}" sibTransId="{77C45CB7-C10F-49AD-B975-DD9662A4DF21}"/>
    <dgm:cxn modelId="{0862F11D-C8AC-4FC3-801D-F4B58EDCE5B0}" srcId="{772A8000-AB8A-4A01-9ADB-6CCCCC148228}" destId="{FD057AA8-7D0D-4B89-88AC-9F1A25E5F388}" srcOrd="3" destOrd="0" parTransId="{ED32A2C8-23A2-451C-9C24-3FB8CAF83BAF}" sibTransId="{45F4405A-5DAE-425C-917F-D1B36B2BD4EA}"/>
    <dgm:cxn modelId="{6EBEF6FA-21A5-4F6D-AB4F-2682C99FE48D}" type="presOf" srcId="{7170199F-E902-4A86-87DB-D46EA0F40B2D}" destId="{14783FD1-B66F-4B1B-BB90-D8C532DF8A4E}" srcOrd="0" destOrd="4" presId="urn:microsoft.com/office/officeart/2005/8/layout/chevron1"/>
    <dgm:cxn modelId="{A37107B0-C66A-4B07-8431-C3F5EDB6B5AF}" srcId="{163C4C9D-91B4-4270-B073-32F55FA45E15}" destId="{BB3AA395-5FBD-4B3B-99FB-FEB04146384B}" srcOrd="2" destOrd="0" parTransId="{2A9F52E3-9901-49E6-8746-3C8BC2B89FCE}" sibTransId="{3C3A3D3F-557D-47B1-83C6-3043D8885388}"/>
    <dgm:cxn modelId="{A21F69E7-8817-4627-8B24-924BC7BE1E09}" type="presOf" srcId="{810CB0E4-E82B-4089-8A44-3A7CA07AA18F}" destId="{637523D0-7AEC-4E2E-81DF-69FD209A1C47}" srcOrd="0" destOrd="2" presId="urn:microsoft.com/office/officeart/2005/8/layout/chevron1"/>
    <dgm:cxn modelId="{6391EF45-9D62-4848-AE83-736EAFE5DFC8}" srcId="{163C4C9D-91B4-4270-B073-32F55FA45E15}" destId="{6BD20C59-4122-4254-BA3F-A84C6C5DAC18}" srcOrd="0" destOrd="0" parTransId="{3163D903-D336-4F24-BF55-009B747E4A01}" sibTransId="{69214E66-EFDB-4FCC-A3B2-D904D13B6591}"/>
    <dgm:cxn modelId="{583F08E0-C666-4D65-BA16-7F639D93C79D}" srcId="{66224D94-F62A-41EA-8576-46D5CA3C60CF}" destId="{BAA41007-4C30-4393-8B06-8600B178F1D4}" srcOrd="3" destOrd="0" parTransId="{93CF786B-BFAA-41BF-8DA8-3D0A746EB0FD}" sibTransId="{168A1BE5-5C27-436B-8D0B-947C130FFA93}"/>
    <dgm:cxn modelId="{989946B2-E4A3-4B4C-A6C5-C7FA70AFD6C8}" srcId="{FDDC8ECB-1371-45D6-8E5D-CE4AC7D87BBA}" destId="{E1D8606A-46E1-4779-B8E1-8C9E1DD0BD3E}" srcOrd="4" destOrd="0" parTransId="{26FACB14-881B-4DF1-BF1F-FF75456F642D}" sibTransId="{B16F0781-3262-4B4A-9AE9-6F0BAE2BB843}"/>
    <dgm:cxn modelId="{213D02B3-D733-4CCC-8B88-7450CD7C7FB0}" type="presOf" srcId="{0D7E4CF3-AEA9-4181-9DE8-DBBE083B407C}" destId="{2831689A-5AE2-4611-9C94-665715881C58}" srcOrd="0" destOrd="7" presId="urn:microsoft.com/office/officeart/2005/8/layout/chevron1"/>
    <dgm:cxn modelId="{93D4A5C5-E37E-4416-B630-44FB30EFD206}" type="presOf" srcId="{163C4C9D-91B4-4270-B073-32F55FA45E15}" destId="{637523D0-7AEC-4E2E-81DF-69FD209A1C47}" srcOrd="0" destOrd="7" presId="urn:microsoft.com/office/officeart/2005/8/layout/chevron1"/>
    <dgm:cxn modelId="{F11B3620-E900-448B-ACDA-D80DC158C7D2}" type="presOf" srcId="{08DB9358-26E8-4B1E-8521-A4E92F3CD071}" destId="{637523D0-7AEC-4E2E-81DF-69FD209A1C47}" srcOrd="0" destOrd="4" presId="urn:microsoft.com/office/officeart/2005/8/layout/chevron1"/>
    <dgm:cxn modelId="{85999275-6056-4896-BDD8-9F041E8EF302}" type="presOf" srcId="{878702E7-0715-43F6-B145-247F763C2311}" destId="{11C6E68D-02D8-4AD2-B424-2581D37D4C17}" srcOrd="0" destOrd="5" presId="urn:microsoft.com/office/officeart/2005/8/layout/chevron1"/>
    <dgm:cxn modelId="{0F256441-C4CE-4471-8003-9C016679E757}" srcId="{772A8000-AB8A-4A01-9ADB-6CCCCC148228}" destId="{19017D62-822A-488A-B953-8E7CFD51C8BB}" srcOrd="0" destOrd="0" parTransId="{70268807-1707-4DB1-9B88-7D80D89F98F8}" sibTransId="{BB8C3E12-BEAD-422E-9ED0-0993F00932C0}"/>
    <dgm:cxn modelId="{C2E0BBE6-98AF-4DBB-97E3-EDFBD4B90DE5}" srcId="{0C32AB8B-AFA7-455F-BE31-0BD4806469D6}" destId="{AED72E92-55D8-45A1-8219-461795E17C8E}" srcOrd="4" destOrd="0" parTransId="{20394354-E22C-4BB5-99D0-ABC9C521F6E1}" sibTransId="{0EBFBAF5-E7F0-42FE-B479-24C19F40BF9A}"/>
    <dgm:cxn modelId="{F9EF882E-C08B-45E5-928E-7EE19D06F4ED}" srcId="{40B5F5D6-5475-4C41-912A-068B1D43E497}" destId="{04642724-9A86-42F3-B52E-07F09485E56B}" srcOrd="4" destOrd="0" parTransId="{976A351E-17C2-48E9-A12D-0DC6969063C2}" sibTransId="{096E694B-A8F8-425D-BBE8-9AEDA889E95B}"/>
    <dgm:cxn modelId="{43E22123-A5F8-47CD-8A76-EF72BFDA140D}" srcId="{66224D94-F62A-41EA-8576-46D5CA3C60CF}" destId="{920B63AA-211A-44F8-ADBB-1409AF7F7BFA}" srcOrd="1" destOrd="0" parTransId="{36F67BB0-DE78-472D-B01B-770E303A7D53}" sibTransId="{7CBC92CD-7486-4B84-BF1B-A2BAC0443F70}"/>
    <dgm:cxn modelId="{1371AD14-FA19-44EF-BD13-82F5A5182354}" type="presOf" srcId="{04642724-9A86-42F3-B52E-07F09485E56B}" destId="{637523D0-7AEC-4E2E-81DF-69FD209A1C47}" srcOrd="0" destOrd="5" presId="urn:microsoft.com/office/officeart/2005/8/layout/chevron1"/>
    <dgm:cxn modelId="{DD852A06-32A2-40C8-AB59-B6BF6BDD91DE}" srcId="{AF346616-6326-4417-8CB3-54D5500A54C4}" destId="{06F8615B-FAD8-4B7D-9F76-6706BF4ACA61}" srcOrd="0" destOrd="0" parTransId="{516B1E34-AFED-46CE-8A4B-BF009394D5AF}" sibTransId="{202ADE8E-9998-452E-BC1C-0483EDAEDF82}"/>
    <dgm:cxn modelId="{69B95900-A50A-4B81-81B4-6BB7E28E6E4C}" type="presOf" srcId="{70D28452-08E6-4059-AA7E-50E56FDC70CE}" destId="{11C6E68D-02D8-4AD2-B424-2581D37D4C17}" srcOrd="0" destOrd="4" presId="urn:microsoft.com/office/officeart/2005/8/layout/chevron1"/>
    <dgm:cxn modelId="{D93EE844-8C22-44FA-92FA-EDE45D9B018E}" type="presOf" srcId="{DBE7572D-E7B9-4CE7-BA68-D4EBE9AA5E81}" destId="{1B04BA1F-C47F-4BC3-8A72-9209CA0A1FB1}" srcOrd="0" destOrd="6" presId="urn:microsoft.com/office/officeart/2005/8/layout/chevron1"/>
    <dgm:cxn modelId="{026B49D7-9784-4918-AF96-60780071019E}" srcId="{66224D94-F62A-41EA-8576-46D5CA3C60CF}" destId="{98544681-E6E3-4BFD-A133-65E7993B98EC}" srcOrd="2" destOrd="0" parTransId="{B3AD0E48-438B-4B5A-AEAF-6F07B61E6CE7}" sibTransId="{B46C6780-D4E1-4F1B-88D0-BEEBBD14BBBC}"/>
    <dgm:cxn modelId="{B195A54F-1E38-4639-B9E0-A145E4B28ADC}" srcId="{0EF7554A-4F12-4968-BE8D-D5EC54586AE7}" destId="{43D1F374-F3F5-4C18-BAFA-43F13F36638B}" srcOrd="1" destOrd="0" parTransId="{20BD934D-6E95-4398-8691-04A465375E34}" sibTransId="{3A24C470-BBC3-4305-8A05-2DE63D69C3F6}"/>
    <dgm:cxn modelId="{127DF1AC-D04A-43B7-9A51-AACDAE069688}" type="presOf" srcId="{E8AEDADA-343D-49C3-8BC3-971C321624B1}" destId="{1B04BA1F-C47F-4BC3-8A72-9209CA0A1FB1}" srcOrd="0" destOrd="8" presId="urn:microsoft.com/office/officeart/2005/8/layout/chevron1"/>
    <dgm:cxn modelId="{CA13F162-FCE4-40AD-B6CE-563F15B0F7A1}" type="presOf" srcId="{052CEDF1-8E34-45D7-AE80-CB37088C1523}" destId="{14783FD1-B66F-4B1B-BB90-D8C532DF8A4E}" srcOrd="0" destOrd="2" presId="urn:microsoft.com/office/officeart/2005/8/layout/chevron1"/>
    <dgm:cxn modelId="{1D523AFC-7F4A-446F-A053-16FFBD046E0C}" type="presOf" srcId="{B2B82DFB-B1E0-4AAA-BB1B-94E79F34BD0A}" destId="{2831689A-5AE2-4611-9C94-665715881C58}" srcOrd="0" destOrd="0" presId="urn:microsoft.com/office/officeart/2005/8/layout/chevron1"/>
    <dgm:cxn modelId="{D839BEAE-BF93-40F0-A21C-D5433812F6F8}" srcId="{920B63AA-211A-44F8-ADBB-1409AF7F7BFA}" destId="{FDDC8ECB-1371-45D6-8E5D-CE4AC7D87BBA}" srcOrd="1" destOrd="0" parTransId="{16F55735-7CE6-4D1F-9140-232D3BD3D1BF}" sibTransId="{569CC32E-C459-4A8F-A5AE-928B63A060EB}"/>
    <dgm:cxn modelId="{788B8F28-1C74-464D-8DC2-AB7A5665776D}" srcId="{FDDC8ECB-1371-45D6-8E5D-CE4AC7D87BBA}" destId="{B7002538-924C-45C5-A7A1-0DD4FD2391DA}" srcOrd="3" destOrd="0" parTransId="{3F348494-A348-4E7F-B969-FA3FE850B229}" sibTransId="{C85B3156-F0D3-4FB9-8A0D-AEFED08505D9}"/>
    <dgm:cxn modelId="{0101C9BF-CC74-4FA8-BE65-03C949BC690F}" srcId="{98544681-E6E3-4BFD-A133-65E7993B98EC}" destId="{772A8000-AB8A-4A01-9ADB-6CCCCC148228}" srcOrd="0" destOrd="0" parTransId="{B13EC4CA-4395-4475-A87D-F0EBFD51F484}" sibTransId="{150CF79F-831D-4CBC-A421-6666B7704176}"/>
    <dgm:cxn modelId="{6501E27A-464D-4E67-9A14-53B75AB5904F}" type="presOf" srcId="{0DF00484-FADF-490F-AE08-A0EBECD5B8B7}" destId="{11C6E68D-02D8-4AD2-B424-2581D37D4C17}" srcOrd="0" destOrd="3" presId="urn:microsoft.com/office/officeart/2005/8/layout/chevron1"/>
    <dgm:cxn modelId="{E180B75B-CD58-4AD8-AA6D-C58C2F5700D6}" srcId="{0C32AB8B-AFA7-455F-BE31-0BD4806469D6}" destId="{6E944FAC-D40C-4803-9F5F-40A7A6A442BD}" srcOrd="3" destOrd="0" parTransId="{58F46B66-221B-4846-AF5E-9226810E5E2B}" sibTransId="{B368916F-530C-4310-9B3B-9EA2910598C3}"/>
    <dgm:cxn modelId="{A9CE1B8C-AEAF-4C28-9FB5-2F19106C3AD3}" type="presOf" srcId="{1E260263-3C7E-4CA7-81DD-57BC3F5FC138}" destId="{637523D0-7AEC-4E2E-81DF-69FD209A1C47}" srcOrd="0" destOrd="12" presId="urn:microsoft.com/office/officeart/2005/8/layout/chevron1"/>
    <dgm:cxn modelId="{F72BA691-6BE4-4B3F-AC9E-1C16C8A3C525}" srcId="{15A65CCF-10F2-40AC-B376-AB4C901C2583}" destId="{70D28452-08E6-4059-AA7E-50E56FDC70CE}" srcOrd="1" destOrd="0" parTransId="{43EE2120-EAAD-4A92-8DEE-CBA009E5E674}" sibTransId="{89A0FEB4-202E-4CE6-9267-9105DF22C3E0}"/>
    <dgm:cxn modelId="{7F7CB956-8B08-45C2-8804-50E56E463821}" srcId="{FDDC8ECB-1371-45D6-8E5D-CE4AC7D87BBA}" destId="{9CF99B68-FF96-483A-A2D7-DCBF0D3D5533}" srcOrd="5" destOrd="0" parTransId="{E5E441EF-E446-4403-A52A-F08FA4B51B05}" sibTransId="{8C4EB563-90FE-4D91-89DF-BA42BF83F544}"/>
    <dgm:cxn modelId="{F2E4416B-C594-4A56-93A6-564C5469E565}" srcId="{68856735-A8F0-452E-83FD-D21602E1B71C}" destId="{40B5F5D6-5475-4C41-912A-068B1D43E497}" srcOrd="0" destOrd="0" parTransId="{4EF92788-3A60-414A-A5B8-81FD95B85490}" sibTransId="{7BE844A8-0392-4951-B4B2-35102C12879F}"/>
    <dgm:cxn modelId="{5C5D3090-4391-4474-9704-9A048585820A}" srcId="{98544681-E6E3-4BFD-A133-65E7993B98EC}" destId="{0C32AB8B-AFA7-455F-BE31-0BD4806469D6}" srcOrd="1" destOrd="0" parTransId="{374058FD-9A1E-45BF-9695-87500F56952C}" sibTransId="{496A1C95-CA68-4014-9191-0F16A2DC4AFB}"/>
    <dgm:cxn modelId="{C95750B7-1D74-4D48-BC01-F2EFF0A336FB}" type="presOf" srcId="{40B5F5D6-5475-4C41-912A-068B1D43E497}" destId="{637523D0-7AEC-4E2E-81DF-69FD209A1C47}" srcOrd="0" destOrd="0" presId="urn:microsoft.com/office/officeart/2005/8/layout/chevron1"/>
    <dgm:cxn modelId="{3826A5D6-5B7E-4CFD-8BC1-E3EB34A7958A}" type="presOf" srcId="{AED72E92-55D8-45A1-8219-461795E17C8E}" destId="{1B04BA1F-C47F-4BC3-8A72-9209CA0A1FB1}" srcOrd="0" destOrd="10" presId="urn:microsoft.com/office/officeart/2005/8/layout/chevron1"/>
    <dgm:cxn modelId="{E056EAB0-6070-4266-AE34-F2680638813A}" type="presOf" srcId="{B44A99FF-F51C-461B-9365-FA57CA2D43E1}" destId="{637523D0-7AEC-4E2E-81DF-69FD209A1C47}" srcOrd="0" destOrd="11" presId="urn:microsoft.com/office/officeart/2005/8/layout/chevron1"/>
    <dgm:cxn modelId="{F96B5ABD-6C6E-4784-BCC0-57037F4FBD46}" type="presOf" srcId="{20BD4684-837D-4BBB-B690-CF3A43CEB4A3}" destId="{637523D0-7AEC-4E2E-81DF-69FD209A1C47}" srcOrd="0" destOrd="13" presId="urn:microsoft.com/office/officeart/2005/8/layout/chevron1"/>
    <dgm:cxn modelId="{040B7129-367B-44E8-9283-0F3013B65499}" type="presOf" srcId="{398E6E64-8442-4437-87D6-73F61C019AD3}" destId="{1B04BA1F-C47F-4BC3-8A72-9209CA0A1FB1}" srcOrd="0" destOrd="3" presId="urn:microsoft.com/office/officeart/2005/8/layout/chevron1"/>
    <dgm:cxn modelId="{35CAF6A9-569B-4108-8A7C-AC8039E99E78}" type="presOf" srcId="{E1D8606A-46E1-4779-B8E1-8C9E1DD0BD3E}" destId="{14783FD1-B66F-4B1B-BB90-D8C532DF8A4E}" srcOrd="0" destOrd="8" presId="urn:microsoft.com/office/officeart/2005/8/layout/chevron1"/>
    <dgm:cxn modelId="{F2E53CBE-6176-49B4-9365-0C091E012B51}" type="presOf" srcId="{AF346616-6326-4417-8CB3-54D5500A54C4}" destId="{14783FD1-B66F-4B1B-BB90-D8C532DF8A4E}" srcOrd="0" destOrd="0" presId="urn:microsoft.com/office/officeart/2005/8/layout/chevron1"/>
    <dgm:cxn modelId="{90354399-885B-4AD5-82B4-BB7B827D6553}" type="presOf" srcId="{9CF99B68-FF96-483A-A2D7-DCBF0D3D5533}" destId="{14783FD1-B66F-4B1B-BB90-D8C532DF8A4E}" srcOrd="0" destOrd="9" presId="urn:microsoft.com/office/officeart/2005/8/layout/chevron1"/>
    <dgm:cxn modelId="{A4E3273A-9B24-491D-BDA3-6F25879A9D9E}" type="presOf" srcId="{E08D545A-50FA-4B78-8672-AF3A0E9DF731}" destId="{2831689A-5AE2-4611-9C94-665715881C58}" srcOrd="0" destOrd="1" presId="urn:microsoft.com/office/officeart/2005/8/layout/chevron1"/>
    <dgm:cxn modelId="{832B4DC3-5562-47AF-A289-8FC893CC0656}" type="presOf" srcId="{920B63AA-211A-44F8-ADBB-1409AF7F7BFA}" destId="{6D8FF0F7-B25C-4468-9EBC-FBA8A505A71E}" srcOrd="0" destOrd="0" presId="urn:microsoft.com/office/officeart/2005/8/layout/chevron1"/>
    <dgm:cxn modelId="{8D4FC4B1-4065-418D-85DA-5ACC1A4857C4}" srcId="{66224D94-F62A-41EA-8576-46D5CA3C60CF}" destId="{68856735-A8F0-452E-83FD-D21602E1B71C}" srcOrd="0" destOrd="0" parTransId="{1833524D-F2D6-458E-89D6-6F2AF451E792}" sibTransId="{ADE9C7A3-AE16-478E-92F1-CB25A9CAB7B0}"/>
    <dgm:cxn modelId="{AEB05E8C-84B8-40FD-AD4C-9A4329068E8C}" srcId="{15A65CCF-10F2-40AC-B376-AB4C901C2583}" destId="{0EF7554A-4F12-4968-BE8D-D5EC54586AE7}" srcOrd="0" destOrd="0" parTransId="{40842E1D-B197-432A-8AE9-E15F1EBC3C19}" sibTransId="{A73095B1-E33C-4427-A9D7-2BFCA130CB60}"/>
    <dgm:cxn modelId="{5917244D-E6A7-4B09-9AA0-FAA5B3D7F6FC}" srcId="{AF346616-6326-4417-8CB3-54D5500A54C4}" destId="{052CEDF1-8E34-45D7-AE80-CB37088C1523}" srcOrd="1" destOrd="0" parTransId="{8D7F4F2B-4B0A-4A7D-9728-FE98CBC36F2D}" sibTransId="{DBC9CF3E-1921-46A8-9038-0EEB9CA16A6F}"/>
    <dgm:cxn modelId="{DD47791E-06DE-4261-998B-113C5F39C35B}" srcId="{70D28452-08E6-4059-AA7E-50E56FDC70CE}" destId="{032947E8-C8C7-4154-86C8-2BFFF875A6D7}" srcOrd="2" destOrd="0" parTransId="{1BC4030D-E8F9-4B16-A699-59DA8D31C62D}" sibTransId="{7FD72864-5B49-49D4-99AE-33306B3D0D3C}"/>
    <dgm:cxn modelId="{F7EEFE37-DB35-4C9D-867E-E2B498119AE1}" srcId="{FDDC8ECB-1371-45D6-8E5D-CE4AC7D87BBA}" destId="{7170199F-E902-4A86-87DB-D46EA0F40B2D}" srcOrd="0" destOrd="0" parTransId="{6708B7E1-1323-4E00-8DE3-B0128E58D6F2}" sibTransId="{DA39425B-AC33-41D1-BE6D-7E08688B45A7}"/>
    <dgm:cxn modelId="{84DA42C4-53B8-4BFA-80AE-683BA8C570FC}" type="presOf" srcId="{B7002538-924C-45C5-A7A1-0DD4FD2391DA}" destId="{14783FD1-B66F-4B1B-BB90-D8C532DF8A4E}" srcOrd="0" destOrd="7" presId="urn:microsoft.com/office/officeart/2005/8/layout/chevron1"/>
    <dgm:cxn modelId="{2EEB764F-947F-4894-9E7B-1E066C549EBC}" srcId="{FDDC8ECB-1371-45D6-8E5D-CE4AC7D87BBA}" destId="{8B94B12E-A4B4-4A5D-8EA5-92B24790D92D}" srcOrd="1" destOrd="0" parTransId="{224EEAC8-1277-4552-BDBA-03DDEA6B312C}" sibTransId="{F4450A7D-805F-4964-BF1E-C484957F1EEE}"/>
    <dgm:cxn modelId="{9F808E12-7CEE-41D1-B0C3-FEFB6548CE30}" srcId="{40B5F5D6-5475-4C41-912A-068B1D43E497}" destId="{4B5DAC2F-BD09-409A-8619-8D9048F76B1D}" srcOrd="2" destOrd="0" parTransId="{8710B253-B947-47F5-A639-890F814547FC}" sibTransId="{05A18228-A3A9-4AC0-B640-BA36C80AF1C2}"/>
    <dgm:cxn modelId="{CBF6B6EC-AB88-4D9F-A2A2-1007D6B80813}" srcId="{70D28452-08E6-4059-AA7E-50E56FDC70CE}" destId="{C46A8291-338B-4A39-AFB7-0E29DA0C7756}" srcOrd="1" destOrd="0" parTransId="{E81C617D-9D87-408E-AAEF-5A2E592BB45F}" sibTransId="{C0FB5DBF-6D2D-4E3C-B7CC-89D58CFB80DC}"/>
    <dgm:cxn modelId="{B7F1966B-3AE7-422B-B3F7-ADF3F13DE930}" srcId="{40B5F5D6-5475-4C41-912A-068B1D43E497}" destId="{47C3D70E-FB25-4D8B-A62D-53023B401ED6}" srcOrd="5" destOrd="0" parTransId="{C65EDC98-C735-4244-92C9-6D6CF275F05A}" sibTransId="{5DD6451E-9A7C-4D1C-8132-AD7BC10C7EDC}"/>
    <dgm:cxn modelId="{834709CA-E9EE-41A2-A549-4784999FF4BA}" srcId="{163C4C9D-91B4-4270-B073-32F55FA45E15}" destId="{1E260263-3C7E-4CA7-81DD-57BC3F5FC138}" srcOrd="4" destOrd="0" parTransId="{0B3E7686-FE4B-40B6-BAC3-414EBBAAEF27}" sibTransId="{F057E4C3-6A01-4729-9230-B64FD3FEAA27}"/>
    <dgm:cxn modelId="{0D5FA984-65EC-4D52-AEF0-2E7B08C2A8C6}" srcId="{B2B82DFB-B1E0-4AAA-BB1B-94E79F34BD0A}" destId="{57D1B159-0E27-4037-BF79-659998D0242C}" srcOrd="2" destOrd="0" parTransId="{B485359B-C6D7-4CBC-9071-17AFB14C6E0D}" sibTransId="{F57F6E8F-571F-4EDB-8E25-0D1D24063EE9}"/>
    <dgm:cxn modelId="{CD259A08-E094-419D-9514-51CC37C5A0A0}" type="presOf" srcId="{3192E06D-0FD4-4858-A738-D9C9728FACDD}" destId="{637523D0-7AEC-4E2E-81DF-69FD209A1C47}" srcOrd="0" destOrd="1" presId="urn:microsoft.com/office/officeart/2005/8/layout/chevron1"/>
    <dgm:cxn modelId="{46138FFF-6016-4CED-A79D-F941D3A74135}" srcId="{B2B82DFB-B1E0-4AAA-BB1B-94E79F34BD0A}" destId="{17F9DC25-2A23-4138-9407-F6E5395DF01D}" srcOrd="1" destOrd="0" parTransId="{A919A115-64EB-4DD3-9E54-2039EC030782}" sibTransId="{D9C68FAA-79F0-4046-84DB-CD57A82EFCB3}"/>
    <dgm:cxn modelId="{82D96B64-D73F-4C9C-88A9-74395BC3B784}" type="presOf" srcId="{0C32AB8B-AFA7-455F-BE31-0BD4806469D6}" destId="{1B04BA1F-C47F-4BC3-8A72-9209CA0A1FB1}" srcOrd="0" destOrd="5" presId="urn:microsoft.com/office/officeart/2005/8/layout/chevron1"/>
    <dgm:cxn modelId="{5A50958B-7FFC-4911-A4A9-DE99A623656B}" type="presOf" srcId="{47107A1B-7E1E-4849-8CA2-2ABF11F18687}" destId="{2831689A-5AE2-4611-9C94-665715881C58}" srcOrd="0" destOrd="6" presId="urn:microsoft.com/office/officeart/2005/8/layout/chevron1"/>
    <dgm:cxn modelId="{123647F7-7F8A-49F1-95A8-BB1E712C05C4}" srcId="{0EF7554A-4F12-4968-BE8D-D5EC54586AE7}" destId="{0DF00484-FADF-490F-AE08-A0EBECD5B8B7}" srcOrd="2" destOrd="0" parTransId="{1F62AA79-0EC9-4392-8A01-0D260D63D5E9}" sibTransId="{FC7AE526-09D4-499B-9B4F-B7983DA8AC22}"/>
    <dgm:cxn modelId="{02894357-7633-4E46-BCD8-ADAE21765B6D}" type="presOf" srcId="{032947E8-C8C7-4154-86C8-2BFFF875A6D7}" destId="{11C6E68D-02D8-4AD2-B424-2581D37D4C17}" srcOrd="0" destOrd="7" presId="urn:microsoft.com/office/officeart/2005/8/layout/chevron1"/>
    <dgm:cxn modelId="{2501FA46-8EA0-4206-BFD9-F4CC12194A9A}" srcId="{BAA41007-4C30-4393-8B06-8600B178F1D4}" destId="{B2B82DFB-B1E0-4AAA-BB1B-94E79F34BD0A}" srcOrd="0" destOrd="0" parTransId="{64FF1CA9-815D-439D-83F6-44A6008F6494}" sibTransId="{7D0B00E5-1E04-41D1-AC9E-C8EE3E00D182}"/>
    <dgm:cxn modelId="{2E8BF8E8-A61A-48E6-9D83-2F2D162CED35}" srcId="{70D28452-08E6-4059-AA7E-50E56FDC70CE}" destId="{878702E7-0715-43F6-B145-247F763C2311}" srcOrd="0" destOrd="0" parTransId="{19485546-52D7-4E11-B0B9-79753D20C86B}" sibTransId="{86550C65-F68A-41E3-B142-AD45EA973862}"/>
    <dgm:cxn modelId="{1914204F-49DF-4B15-B7F0-0B3F0D1A6927}" type="presOf" srcId="{02C696D7-C935-4521-9FA6-BEACD6BAB22A}" destId="{14783FD1-B66F-4B1B-BB90-D8C532DF8A4E}" srcOrd="0" destOrd="6" presId="urn:microsoft.com/office/officeart/2005/8/layout/chevron1"/>
    <dgm:cxn modelId="{2785598B-4764-49CD-88AD-1301D0E36041}" srcId="{163C4C9D-91B4-4270-B073-32F55FA45E15}" destId="{B44A99FF-F51C-461B-9365-FA57CA2D43E1}" srcOrd="3" destOrd="0" parTransId="{F1CE8E61-A03C-4AE7-B7FF-63DCF64D21B9}" sibTransId="{E97F5953-DDB3-4A33-BE80-5BD9412FDD3C}"/>
    <dgm:cxn modelId="{07626B3C-AE8D-4FF2-B33B-085D774E21A2}" srcId="{FDDC8ECB-1371-45D6-8E5D-CE4AC7D87BBA}" destId="{2DD4EF9A-1C7E-4894-8970-1344130E7660}" srcOrd="6" destOrd="0" parTransId="{B687820A-37FE-41BC-AEA8-6584EFD2E945}" sibTransId="{E58E16BA-6021-425A-B9A8-D0E2D935DFF5}"/>
    <dgm:cxn modelId="{6763617D-D11F-4C1D-9E2A-5B4DFB0DC7B1}" srcId="{772A8000-AB8A-4A01-9ADB-6CCCCC148228}" destId="{398E6E64-8442-4437-87D6-73F61C019AD3}" srcOrd="2" destOrd="0" parTransId="{50AF7325-0945-45CC-BD96-46C7F1346112}" sibTransId="{74A6F08D-B9AD-4977-BF29-801B858503DA}"/>
    <dgm:cxn modelId="{DA571B6F-FFA4-4801-B445-7208678FBCFB}" srcId="{163C4C9D-91B4-4270-B073-32F55FA45E15}" destId="{20BD4684-837D-4BBB-B690-CF3A43CEB4A3}" srcOrd="5" destOrd="0" parTransId="{E7FD9B8B-736B-4922-BD50-1126F601103D}" sibTransId="{0E10BC58-C1BC-4CEE-958F-B4CDF39667D4}"/>
    <dgm:cxn modelId="{9F329250-50A7-474C-A9E5-77DBEB39D4B3}" type="presOf" srcId="{6BD20C59-4122-4254-BA3F-A84C6C5DAC18}" destId="{637523D0-7AEC-4E2E-81DF-69FD209A1C47}" srcOrd="0" destOrd="8" presId="urn:microsoft.com/office/officeart/2005/8/layout/chevron1"/>
    <dgm:cxn modelId="{3E4DF525-D0A2-49D5-B18F-38A95F67D2D4}" srcId="{0C32AB8B-AFA7-455F-BE31-0BD4806469D6}" destId="{9F7D0EBE-D975-4BDD-B419-1CCC4200EE03}" srcOrd="1" destOrd="0" parTransId="{56906304-1104-4586-B2A2-D31846DD6D03}" sibTransId="{B76A7979-6367-4B63-B823-AE332DCDF07F}"/>
    <dgm:cxn modelId="{0B17ED46-FFF6-4B87-81D6-18CA0ED89111}" srcId="{9B779919-8C7D-422E-A090-D2B4D8FC836F}" destId="{0EEA606A-F083-4D76-9838-86458212B4C3}" srcOrd="0" destOrd="0" parTransId="{C9B9EA04-CCD0-46D6-9731-80F0AD2AC426}" sibTransId="{C690FEDA-167C-4B5C-88E0-281877F44F1C}"/>
    <dgm:cxn modelId="{E541438F-FB19-46BD-BB4B-0731D73B078F}" srcId="{68856735-A8F0-452E-83FD-D21602E1B71C}" destId="{163C4C9D-91B4-4270-B073-32F55FA45E15}" srcOrd="1" destOrd="0" parTransId="{A7229014-8607-40A6-AC39-211EB94D5E4E}" sibTransId="{9B15ED2F-A11E-4477-9A20-CD386BDDC4CB}"/>
    <dgm:cxn modelId="{5C5CB0C9-5257-40CF-8D0B-BE9BC6D2EC45}" type="presOf" srcId="{57D1B159-0E27-4037-BF79-659998D0242C}" destId="{2831689A-5AE2-4611-9C94-665715881C58}" srcOrd="0" destOrd="3" presId="urn:microsoft.com/office/officeart/2005/8/layout/chevron1"/>
    <dgm:cxn modelId="{64E0684F-C017-465F-B523-51EDFF372622}" srcId="{0EF7554A-4F12-4968-BE8D-D5EC54586AE7}" destId="{E43201B6-ACC3-4C5B-9D61-1465A188270D}" srcOrd="0" destOrd="0" parTransId="{EDAAD1CF-E5BE-4EA9-AEBA-273F88731623}" sibTransId="{E7B4D6DE-561C-49AE-BA0E-461B5528FFA7}"/>
    <dgm:cxn modelId="{4EE590BC-F7F3-47B5-A9C8-6D522EBEC3D2}" srcId="{40B5F5D6-5475-4C41-912A-068B1D43E497}" destId="{08DB9358-26E8-4B1E-8521-A4E92F3CD071}" srcOrd="3" destOrd="0" parTransId="{B6569FDE-8BCD-4E69-8FB7-0E3473C4CF25}" sibTransId="{F3560ECD-F3AA-4161-A054-93E598CD66B3}"/>
    <dgm:cxn modelId="{DC4222D7-6383-4439-A2FB-6A633D688551}" type="presOf" srcId="{C46A8291-338B-4A39-AFB7-0E29DA0C7756}" destId="{11C6E68D-02D8-4AD2-B424-2581D37D4C17}" srcOrd="0" destOrd="6" presId="urn:microsoft.com/office/officeart/2005/8/layout/chevron1"/>
    <dgm:cxn modelId="{C60DF6C7-3448-49D9-AFEB-29549B074713}" type="presOf" srcId="{772A8000-AB8A-4A01-9ADB-6CCCCC148228}" destId="{1B04BA1F-C47F-4BC3-8A72-9209CA0A1FB1}" srcOrd="0" destOrd="0" presId="urn:microsoft.com/office/officeart/2005/8/layout/chevron1"/>
    <dgm:cxn modelId="{95EC7B07-A250-4E7A-BE9C-921B40793E4A}" srcId="{40B5F5D6-5475-4C41-912A-068B1D43E497}" destId="{810CB0E4-E82B-4089-8A44-3A7CA07AA18F}" srcOrd="1" destOrd="0" parTransId="{0FC8700E-1822-4EF1-AA23-3390036FA0A1}" sibTransId="{DCA1B3E0-6111-49EB-ADC1-2CA161597522}"/>
    <dgm:cxn modelId="{1DA3B1CF-7B12-442B-9364-DA1211F8316B}" type="presOf" srcId="{43D1F374-F3F5-4C18-BAFA-43F13F36638B}" destId="{11C6E68D-02D8-4AD2-B424-2581D37D4C17}" srcOrd="0" destOrd="2" presId="urn:microsoft.com/office/officeart/2005/8/layout/chevron1"/>
    <dgm:cxn modelId="{EB5B29D5-9804-4422-896C-7FB158E939A4}" type="presOf" srcId="{68856735-A8F0-452E-83FD-D21602E1B71C}" destId="{9DDCA230-8B08-4BEE-8AEE-7822DDD89383}" srcOrd="0" destOrd="0" presId="urn:microsoft.com/office/officeart/2005/8/layout/chevron1"/>
    <dgm:cxn modelId="{D5C853CE-3F90-4678-BCDC-B60A6166117D}" srcId="{B2B82DFB-B1E0-4AAA-BB1B-94E79F34BD0A}" destId="{E08D545A-50FA-4B78-8672-AF3A0E9DF731}" srcOrd="0" destOrd="0" parTransId="{5376B946-F682-4893-805C-8DFEDEFC40CD}" sibTransId="{7A2D7D7D-47A9-4E32-9C23-925D3DC8C491}"/>
    <dgm:cxn modelId="{D3F184E7-7885-4470-BD05-63FFF14533C9}" type="presOf" srcId="{BAA41007-4C30-4393-8B06-8600B178F1D4}" destId="{57870409-1F1A-4E5A-AAE7-6EA985B9CB3E}" srcOrd="0" destOrd="0" presId="urn:microsoft.com/office/officeart/2005/8/layout/chevron1"/>
    <dgm:cxn modelId="{220B566F-DB4F-45E3-92A1-14E757C88A5C}" type="presOf" srcId="{98544681-E6E3-4BFD-A133-65E7993B98EC}" destId="{D6C7A298-F5B4-414A-80D9-DACF5340E978}" srcOrd="0" destOrd="0" presId="urn:microsoft.com/office/officeart/2005/8/layout/chevron1"/>
    <dgm:cxn modelId="{2C6B032C-E203-4ADD-B77F-212613996B0B}" type="presOf" srcId="{4B5DAC2F-BD09-409A-8619-8D9048F76B1D}" destId="{637523D0-7AEC-4E2E-81DF-69FD209A1C47}" srcOrd="0" destOrd="3" presId="urn:microsoft.com/office/officeart/2005/8/layout/chevron1"/>
    <dgm:cxn modelId="{E6E56F92-7988-4A93-810E-7037C0CEB7EF}" type="presParOf" srcId="{767F2006-D279-4369-849E-C84C8D176B98}" destId="{E61F46BD-759D-41CB-BB7C-5BC8AB1E2F5C}" srcOrd="0" destOrd="0" presId="urn:microsoft.com/office/officeart/2005/8/layout/chevron1"/>
    <dgm:cxn modelId="{E6D5E632-F462-47AB-923D-B5906B72965B}" type="presParOf" srcId="{E61F46BD-759D-41CB-BB7C-5BC8AB1E2F5C}" destId="{9DDCA230-8B08-4BEE-8AEE-7822DDD89383}" srcOrd="0" destOrd="0" presId="urn:microsoft.com/office/officeart/2005/8/layout/chevron1"/>
    <dgm:cxn modelId="{159371F2-D2FB-47E3-8584-81E9C6F815F9}" type="presParOf" srcId="{E61F46BD-759D-41CB-BB7C-5BC8AB1E2F5C}" destId="{637523D0-7AEC-4E2E-81DF-69FD209A1C47}" srcOrd="1" destOrd="0" presId="urn:microsoft.com/office/officeart/2005/8/layout/chevron1"/>
    <dgm:cxn modelId="{253D4D3A-33F1-4049-9F80-597D3759238B}" type="presParOf" srcId="{767F2006-D279-4369-849E-C84C8D176B98}" destId="{B740B862-5871-4C2B-933E-F4E82D74F10C}" srcOrd="1" destOrd="0" presId="urn:microsoft.com/office/officeart/2005/8/layout/chevron1"/>
    <dgm:cxn modelId="{8A7F2421-1CD6-4C8A-A577-7CE482153612}" type="presParOf" srcId="{767F2006-D279-4369-849E-C84C8D176B98}" destId="{3BC4C6FB-DAA3-4727-8149-19CCFB4B2F56}" srcOrd="2" destOrd="0" presId="urn:microsoft.com/office/officeart/2005/8/layout/chevron1"/>
    <dgm:cxn modelId="{C0C95A16-6F0B-48F9-A9F6-2BD4FADBBF0C}" type="presParOf" srcId="{3BC4C6FB-DAA3-4727-8149-19CCFB4B2F56}" destId="{6D8FF0F7-B25C-4468-9EBC-FBA8A505A71E}" srcOrd="0" destOrd="0" presId="urn:microsoft.com/office/officeart/2005/8/layout/chevron1"/>
    <dgm:cxn modelId="{3CDE549E-3A23-4B52-A445-D7CBA4C0DD32}" type="presParOf" srcId="{3BC4C6FB-DAA3-4727-8149-19CCFB4B2F56}" destId="{14783FD1-B66F-4B1B-BB90-D8C532DF8A4E}" srcOrd="1" destOrd="0" presId="urn:microsoft.com/office/officeart/2005/8/layout/chevron1"/>
    <dgm:cxn modelId="{67243D2E-A7CF-48DF-88F7-EF07A6DC3EE1}" type="presParOf" srcId="{767F2006-D279-4369-849E-C84C8D176B98}" destId="{D8D7B193-5BE2-4910-8927-B1FD34AD140B}" srcOrd="3" destOrd="0" presId="urn:microsoft.com/office/officeart/2005/8/layout/chevron1"/>
    <dgm:cxn modelId="{3BF5A100-0365-42AA-A2EB-B903B0030811}" type="presParOf" srcId="{767F2006-D279-4369-849E-C84C8D176B98}" destId="{EE0635CD-0108-4A2E-A8C4-E5D3A647921B}" srcOrd="4" destOrd="0" presId="urn:microsoft.com/office/officeart/2005/8/layout/chevron1"/>
    <dgm:cxn modelId="{D1F10C31-8D37-4904-AA49-1A552D1B7E3F}" type="presParOf" srcId="{EE0635CD-0108-4A2E-A8C4-E5D3A647921B}" destId="{D6C7A298-F5B4-414A-80D9-DACF5340E978}" srcOrd="0" destOrd="0" presId="urn:microsoft.com/office/officeart/2005/8/layout/chevron1"/>
    <dgm:cxn modelId="{00D9D7E5-4C58-4A77-B77B-3C500CF46BC9}" type="presParOf" srcId="{EE0635CD-0108-4A2E-A8C4-E5D3A647921B}" destId="{1B04BA1F-C47F-4BC3-8A72-9209CA0A1FB1}" srcOrd="1" destOrd="0" presId="urn:microsoft.com/office/officeart/2005/8/layout/chevron1"/>
    <dgm:cxn modelId="{71D7406B-B8FC-4D0D-8F37-C86C98D11CD0}" type="presParOf" srcId="{767F2006-D279-4369-849E-C84C8D176B98}" destId="{30A5ABDA-FACE-4BA7-AD38-A0EE58EBD9CC}" srcOrd="5" destOrd="0" presId="urn:microsoft.com/office/officeart/2005/8/layout/chevron1"/>
    <dgm:cxn modelId="{F0FAA13A-00CA-4B8D-8862-FCA7CDCD2A3B}" type="presParOf" srcId="{767F2006-D279-4369-849E-C84C8D176B98}" destId="{836E3199-CA91-4E10-AB25-76D6551819E1}" srcOrd="6" destOrd="0" presId="urn:microsoft.com/office/officeart/2005/8/layout/chevron1"/>
    <dgm:cxn modelId="{A9D88AC4-0DDF-49ED-821E-A7BD307B17A9}" type="presParOf" srcId="{836E3199-CA91-4E10-AB25-76D6551819E1}" destId="{57870409-1F1A-4E5A-AAE7-6EA985B9CB3E}" srcOrd="0" destOrd="0" presId="urn:microsoft.com/office/officeart/2005/8/layout/chevron1"/>
    <dgm:cxn modelId="{CC158FC9-7D22-4133-8727-89D995E0A123}" type="presParOf" srcId="{836E3199-CA91-4E10-AB25-76D6551819E1}" destId="{2831689A-5AE2-4611-9C94-665715881C58}" srcOrd="1" destOrd="0" presId="urn:microsoft.com/office/officeart/2005/8/layout/chevron1"/>
    <dgm:cxn modelId="{234764A2-D273-4830-8457-748099CAA4D4}" type="presParOf" srcId="{767F2006-D279-4369-849E-C84C8D176B98}" destId="{86A3C9FB-66A3-452B-B544-075033D99064}" srcOrd="7" destOrd="0" presId="urn:microsoft.com/office/officeart/2005/8/layout/chevron1"/>
    <dgm:cxn modelId="{13F049D6-1988-47A8-BB68-67E8DBDB363D}" type="presParOf" srcId="{767F2006-D279-4369-849E-C84C8D176B98}" destId="{5EEBF059-0A9B-4A09-8422-0E4048BF2D5C}" srcOrd="8" destOrd="0" presId="urn:microsoft.com/office/officeart/2005/8/layout/chevron1"/>
    <dgm:cxn modelId="{B8A68FDF-9221-40AC-BD03-195E636BAB4B}" type="presParOf" srcId="{5EEBF059-0A9B-4A09-8422-0E4048BF2D5C}" destId="{A8191782-6834-4775-83CF-392632C0CCFB}" srcOrd="0" destOrd="0" presId="urn:microsoft.com/office/officeart/2005/8/layout/chevron1"/>
    <dgm:cxn modelId="{B05E22FC-4517-42A8-8286-9F78B767AAA4}" type="presParOf" srcId="{5EEBF059-0A9B-4A09-8422-0E4048BF2D5C}" destId="{11C6E68D-02D8-4AD2-B424-2581D37D4C17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490819-8404-464A-8C09-50684FEF9A45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D1A29-69B2-48F1-AABD-0AA94BCEC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203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B24F-BC3E-4F01-9EEB-2815AF4E9343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0CD5F-AFB4-4A8B-A8D8-87B20F3F4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21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0CD5F-AFB4-4A8B-A8D8-87B20F3F4B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06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Ken Elkinson &amp; Barry Rogan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0CD5F-AFB4-4A8B-A8D8-87B20F3F4B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70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0CD5F-AFB4-4A8B-A8D8-87B20F3F4B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74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Susan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0CD5F-AFB4-4A8B-A8D8-87B20F3F4B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3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0CD5F-AFB4-4A8B-A8D8-87B20F3F4B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44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82EF1-4FB7-4164-917B-083429B64454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08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82EF1-4FB7-4164-917B-083429B64454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27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82EF1-4FB7-4164-917B-083429B64454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154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82EF1-4FB7-4164-917B-083429B64454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243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82EF1-4FB7-4164-917B-083429B64454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05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82EF1-4FB7-4164-917B-083429B64454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70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0CD5F-AFB4-4A8B-A8D8-87B20F3F4B5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60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82EF1-4FB7-4164-917B-083429B64454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43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82EF1-4FB7-4164-917B-083429B64454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30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82EF1-4FB7-4164-917B-083429B64454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137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82EF1-4FB7-4164-917B-083429B64454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36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82EF1-4FB7-4164-917B-083429B64454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807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82EF1-4FB7-4164-917B-083429B64454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080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82EF1-4FB7-4164-917B-083429B64454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080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82EF1-4FB7-4164-917B-083429B64454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629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82EF1-4FB7-4164-917B-083429B64454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12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82EF1-4FB7-4164-917B-083429B64454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80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0CD5F-AFB4-4A8B-A8D8-87B20F3F4B5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43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82EF1-4FB7-4164-917B-083429B64454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36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82EF1-4FB7-4164-917B-083429B64454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4230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82EF1-4FB7-4164-917B-083429B64454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2483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82EF1-4FB7-4164-917B-083429B64454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082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18648-F1F2-4275-B2B3-4CBB21AFDAA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877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82EF1-4FB7-4164-917B-083429B64454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082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82EF1-4FB7-4164-917B-083429B64454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47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0CD5F-AFB4-4A8B-A8D8-87B20F3F4B5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68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0CD5F-AFB4-4A8B-A8D8-87B20F3F4B5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20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0CD5F-AFB4-4A8B-A8D8-87B20F3F4B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0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Susan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0CD5F-AFB4-4A8B-A8D8-87B20F3F4B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80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0CD5F-AFB4-4A8B-A8D8-87B20F3F4B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24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Susan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0CD5F-AFB4-4A8B-A8D8-87B20F3F4B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00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71800" y="1981200"/>
            <a:ext cx="5943600" cy="1447800"/>
          </a:xfrm>
          <a:custGeom>
            <a:avLst/>
            <a:gdLst>
              <a:gd name="connsiteX0" fmla="*/ 0 w 4038600"/>
              <a:gd name="connsiteY0" fmla="*/ 0 h 2286000"/>
              <a:gd name="connsiteX1" fmla="*/ 4038600 w 4038600"/>
              <a:gd name="connsiteY1" fmla="*/ 0 h 2286000"/>
              <a:gd name="connsiteX2" fmla="*/ 4038600 w 4038600"/>
              <a:gd name="connsiteY2" fmla="*/ 2286000 h 2286000"/>
              <a:gd name="connsiteX3" fmla="*/ 0 w 4038600"/>
              <a:gd name="connsiteY3" fmla="*/ 2286000 h 2286000"/>
              <a:gd name="connsiteX4" fmla="*/ 0 w 4038600"/>
              <a:gd name="connsiteY4" fmla="*/ 0 h 2286000"/>
              <a:gd name="connsiteX0" fmla="*/ 0 w 4038600"/>
              <a:gd name="connsiteY0" fmla="*/ 2286000 h 2286000"/>
              <a:gd name="connsiteX1" fmla="*/ 4038600 w 4038600"/>
              <a:gd name="connsiteY1" fmla="*/ 0 h 2286000"/>
              <a:gd name="connsiteX2" fmla="*/ 4038600 w 4038600"/>
              <a:gd name="connsiteY2" fmla="*/ 2286000 h 2286000"/>
              <a:gd name="connsiteX3" fmla="*/ 0 w 4038600"/>
              <a:gd name="connsiteY3" fmla="*/ 2286000 h 2286000"/>
              <a:gd name="connsiteX0" fmla="*/ 0 w 4038600"/>
              <a:gd name="connsiteY0" fmla="*/ 0 h 0"/>
              <a:gd name="connsiteX1" fmla="*/ 4038600 w 4038600"/>
              <a:gd name="connsiteY1" fmla="*/ 0 h 0"/>
              <a:gd name="connsiteX2" fmla="*/ 0 w 403860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8600">
                <a:moveTo>
                  <a:pt x="0" y="0"/>
                </a:moveTo>
                <a:lnTo>
                  <a:pt x="4038600" y="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71800" y="4648200"/>
            <a:ext cx="5867400" cy="9906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971800" y="3581400"/>
            <a:ext cx="5867400" cy="990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Presenter’s Name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971800" y="6248400"/>
            <a:ext cx="586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0000"/>
                </a:solidFill>
                <a:latin typeface="Arial Narrow" pitchFamily="34" charset="0"/>
              </a:rPr>
              <a:t>Proprietary and Confidential </a:t>
            </a:r>
          </a:p>
          <a:p>
            <a:pPr algn="ctr"/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©2012 Doble Engineering</a:t>
            </a:r>
            <a:r>
              <a:rPr lang="en-US" sz="1000" baseline="0" dirty="0" smtClean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 Company. </a:t>
            </a:r>
            <a:r>
              <a:rPr lang="en-US" sz="1000" i="0" baseline="0" dirty="0" smtClean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All Rights Reserved</a:t>
            </a:r>
            <a:endParaRPr lang="en-US" sz="1000" i="0" dirty="0" smtClean="0">
              <a:solidFill>
                <a:schemeClr val="bg1">
                  <a:lumMod val="50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533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_Blank_No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124200" y="6248400"/>
            <a:ext cx="2895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0000"/>
                </a:solidFill>
                <a:latin typeface="Arial Narrow" pitchFamily="34" charset="0"/>
              </a:rPr>
              <a:t>Proprietary and Confidential </a:t>
            </a:r>
          </a:p>
          <a:p>
            <a:pPr algn="ctr"/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©2012 Doble Engineering</a:t>
            </a:r>
            <a:r>
              <a:rPr lang="en-US" sz="1000" baseline="0" dirty="0" smtClean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 Company. </a:t>
            </a:r>
            <a:r>
              <a:rPr lang="en-US" sz="1000" i="0" baseline="0" dirty="0" smtClean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All Rights Reserved</a:t>
            </a:r>
            <a:endParaRPr lang="en-US" sz="1000" i="0" dirty="0" smtClean="0">
              <a:solidFill>
                <a:schemeClr val="bg1">
                  <a:lumMod val="50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665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162800" y="6324600"/>
            <a:ext cx="1676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B5FD2C-0AD1-4A78-AEBD-40D1CAEECE3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162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6106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162800" y="6324600"/>
            <a:ext cx="1676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90F3B-AF71-4E91-A392-406EC655748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2899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lu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8229600" cy="49831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6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9831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Narrow" pitchFamily="34" charset="0"/>
              </a:defRPr>
            </a:lvl1pPr>
            <a:lvl2pPr>
              <a:defRPr sz="2400">
                <a:latin typeface="Arial Narrow" pitchFamily="34" charset="0"/>
              </a:defRPr>
            </a:lvl2pPr>
            <a:lvl3pPr>
              <a:defRPr sz="2000">
                <a:latin typeface="Arial Narrow" pitchFamily="34" charset="0"/>
              </a:defRPr>
            </a:lvl3pPr>
            <a:lvl4pPr>
              <a:defRPr sz="1800">
                <a:latin typeface="Arial Narrow" pitchFamily="34" charset="0"/>
              </a:defRPr>
            </a:lvl4pPr>
            <a:lvl5pPr>
              <a:defRPr sz="1800">
                <a:latin typeface="Arial Narrow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49831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Narrow" pitchFamily="34" charset="0"/>
              </a:defRPr>
            </a:lvl1pPr>
            <a:lvl2pPr>
              <a:defRPr sz="2400">
                <a:latin typeface="Arial Narrow" pitchFamily="34" charset="0"/>
              </a:defRPr>
            </a:lvl2pPr>
            <a:lvl3pPr>
              <a:defRPr sz="2000">
                <a:latin typeface="Arial Narrow" pitchFamily="34" charset="0"/>
              </a:defRPr>
            </a:lvl3pPr>
            <a:lvl4pPr>
              <a:defRPr sz="1800">
                <a:latin typeface="Arial Narrow" pitchFamily="34" charset="0"/>
              </a:defRPr>
            </a:lvl4pPr>
            <a:lvl5pPr>
              <a:defRPr sz="1800">
                <a:latin typeface="Arial Narrow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959653994"/>
              </p:ext>
            </p:extLst>
          </p:nvPr>
        </p:nvGraphicFramePr>
        <p:xfrm>
          <a:off x="3657600" y="3200400"/>
          <a:ext cx="7704292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4292"/>
              </a:tblGrid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212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4040188" cy="727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5000"/>
            <a:ext cx="4040188" cy="42211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000"/>
            <a:ext cx="4041775" cy="727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05000"/>
            <a:ext cx="4041775" cy="42211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583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57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43000"/>
            <a:ext cx="5111750" cy="49831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143000"/>
            <a:ext cx="3008313" cy="4983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60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43000"/>
            <a:ext cx="5486400" cy="3584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876800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92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8229600" cy="4983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36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8229600" cy="4983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26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>
            <a:off x="228600" y="0"/>
            <a:ext cx="0" cy="228600"/>
          </a:xfrm>
          <a:prstGeom prst="line">
            <a:avLst/>
          </a:prstGeom>
          <a:ln w="38100" cap="flat">
            <a:solidFill>
              <a:srgbClr val="005DAA"/>
            </a:solidFill>
            <a:round/>
            <a:headEnd w="sm" len="sm"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Placeholder 20"/>
          <p:cNvSpPr>
            <a:spLocks noGrp="1"/>
          </p:cNvSpPr>
          <p:nvPr>
            <p:ph type="title"/>
          </p:nvPr>
        </p:nvSpPr>
        <p:spPr>
          <a:xfrm>
            <a:off x="228600" y="208002"/>
            <a:ext cx="7696200" cy="553998"/>
          </a:xfrm>
          <a:custGeom>
            <a:avLst/>
            <a:gdLst>
              <a:gd name="connsiteX0" fmla="*/ 0 w 7696200"/>
              <a:gd name="connsiteY0" fmla="*/ 0 h 553998"/>
              <a:gd name="connsiteX1" fmla="*/ 0 w 7696200"/>
              <a:gd name="connsiteY1" fmla="*/ 0 h 553998"/>
              <a:gd name="connsiteX2" fmla="*/ 0 w 7696200"/>
              <a:gd name="connsiteY2" fmla="*/ 4066 h 553998"/>
              <a:gd name="connsiteX3" fmla="*/ 7696200 w 7696200"/>
              <a:gd name="connsiteY3" fmla="*/ 4066 h 553998"/>
              <a:gd name="connsiteX4" fmla="*/ 7696200 w 7696200"/>
              <a:gd name="connsiteY4" fmla="*/ 553998 h 553998"/>
              <a:gd name="connsiteX5" fmla="*/ 0 w 7696200"/>
              <a:gd name="connsiteY5" fmla="*/ 553998 h 553998"/>
              <a:gd name="connsiteX6" fmla="*/ 0 w 7696200"/>
              <a:gd name="connsiteY6" fmla="*/ 0 h 553998"/>
              <a:gd name="connsiteX0" fmla="*/ 0 w 7696200"/>
              <a:gd name="connsiteY0" fmla="*/ 553998 h 553998"/>
              <a:gd name="connsiteX1" fmla="*/ 0 w 7696200"/>
              <a:gd name="connsiteY1" fmla="*/ 0 h 553998"/>
              <a:gd name="connsiteX2" fmla="*/ 0 w 7696200"/>
              <a:gd name="connsiteY2" fmla="*/ 4066 h 553998"/>
              <a:gd name="connsiteX3" fmla="*/ 7696200 w 7696200"/>
              <a:gd name="connsiteY3" fmla="*/ 4066 h 553998"/>
              <a:gd name="connsiteX4" fmla="*/ 7696200 w 7696200"/>
              <a:gd name="connsiteY4" fmla="*/ 553998 h 553998"/>
              <a:gd name="connsiteX5" fmla="*/ 0 w 7696200"/>
              <a:gd name="connsiteY5" fmla="*/ 553998 h 553998"/>
              <a:gd name="connsiteX0" fmla="*/ 7696200 w 7787640"/>
              <a:gd name="connsiteY0" fmla="*/ 4066 h 553998"/>
              <a:gd name="connsiteX1" fmla="*/ 7696200 w 7787640"/>
              <a:gd name="connsiteY1" fmla="*/ 553998 h 553998"/>
              <a:gd name="connsiteX2" fmla="*/ 0 w 7787640"/>
              <a:gd name="connsiteY2" fmla="*/ 553998 h 553998"/>
              <a:gd name="connsiteX3" fmla="*/ 0 w 7787640"/>
              <a:gd name="connsiteY3" fmla="*/ 0 h 553998"/>
              <a:gd name="connsiteX4" fmla="*/ 0 w 7787640"/>
              <a:gd name="connsiteY4" fmla="*/ 4066 h 553998"/>
              <a:gd name="connsiteX5" fmla="*/ 7787640 w 7787640"/>
              <a:gd name="connsiteY5" fmla="*/ 95506 h 553998"/>
              <a:gd name="connsiteX0" fmla="*/ 7725466 w 7725466"/>
              <a:gd name="connsiteY0" fmla="*/ 4066 h 553998"/>
              <a:gd name="connsiteX1" fmla="*/ 7725466 w 7725466"/>
              <a:gd name="connsiteY1" fmla="*/ 553998 h 553998"/>
              <a:gd name="connsiteX2" fmla="*/ 29266 w 7725466"/>
              <a:gd name="connsiteY2" fmla="*/ 553998 h 553998"/>
              <a:gd name="connsiteX3" fmla="*/ 29266 w 7725466"/>
              <a:gd name="connsiteY3" fmla="*/ 0 h 553998"/>
              <a:gd name="connsiteX4" fmla="*/ 29266 w 7725466"/>
              <a:gd name="connsiteY4" fmla="*/ 4066 h 553998"/>
              <a:gd name="connsiteX5" fmla="*/ 0 w 7725466"/>
              <a:gd name="connsiteY5" fmla="*/ 14586 h 553998"/>
              <a:gd name="connsiteX0" fmla="*/ 7725466 w 7725466"/>
              <a:gd name="connsiteY0" fmla="*/ 553998 h 553998"/>
              <a:gd name="connsiteX1" fmla="*/ 29266 w 7725466"/>
              <a:gd name="connsiteY1" fmla="*/ 553998 h 553998"/>
              <a:gd name="connsiteX2" fmla="*/ 29266 w 7725466"/>
              <a:gd name="connsiteY2" fmla="*/ 0 h 553998"/>
              <a:gd name="connsiteX3" fmla="*/ 29266 w 7725466"/>
              <a:gd name="connsiteY3" fmla="*/ 4066 h 553998"/>
              <a:gd name="connsiteX4" fmla="*/ 0 w 7725466"/>
              <a:gd name="connsiteY4" fmla="*/ 14586 h 553998"/>
              <a:gd name="connsiteX0" fmla="*/ 7696200 w 7696200"/>
              <a:gd name="connsiteY0" fmla="*/ 553998 h 553998"/>
              <a:gd name="connsiteX1" fmla="*/ 0 w 7696200"/>
              <a:gd name="connsiteY1" fmla="*/ 553998 h 553998"/>
              <a:gd name="connsiteX2" fmla="*/ 0 w 7696200"/>
              <a:gd name="connsiteY2" fmla="*/ 0 h 553998"/>
              <a:gd name="connsiteX3" fmla="*/ 0 w 7696200"/>
              <a:gd name="connsiteY3" fmla="*/ 4066 h 553998"/>
              <a:gd name="connsiteX4" fmla="*/ 1572957 w 7696200"/>
              <a:gd name="connsiteY4" fmla="*/ 38862 h 553998"/>
              <a:gd name="connsiteX0" fmla="*/ 7696200 w 7696200"/>
              <a:gd name="connsiteY0" fmla="*/ 553998 h 553998"/>
              <a:gd name="connsiteX1" fmla="*/ 0 w 7696200"/>
              <a:gd name="connsiteY1" fmla="*/ 553998 h 553998"/>
              <a:gd name="connsiteX2" fmla="*/ 0 w 7696200"/>
              <a:gd name="connsiteY2" fmla="*/ 0 h 553998"/>
              <a:gd name="connsiteX3" fmla="*/ 0 w 7696200"/>
              <a:gd name="connsiteY3" fmla="*/ 4066 h 55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6200" h="553998">
                <a:moveTo>
                  <a:pt x="7696200" y="553998"/>
                </a:moveTo>
                <a:lnTo>
                  <a:pt x="0" y="553998"/>
                </a:lnTo>
                <a:lnTo>
                  <a:pt x="0" y="0"/>
                </a:lnTo>
                <a:lnTo>
                  <a:pt x="0" y="4066"/>
                </a:lnTo>
              </a:path>
            </a:pathLst>
          </a:custGeom>
          <a:ln w="38100">
            <a:solidFill>
              <a:srgbClr val="005DA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spAutoFit/>
          </a:bodyPr>
          <a:lstStyle/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24200" y="6248400"/>
            <a:ext cx="2895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0000"/>
                </a:solidFill>
                <a:latin typeface="Arial Narrow" pitchFamily="34" charset="0"/>
              </a:rPr>
              <a:t>Proprietary and Confidential </a:t>
            </a:r>
          </a:p>
          <a:p>
            <a:pPr algn="ctr"/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©2012 Doble Engineering</a:t>
            </a:r>
            <a:r>
              <a:rPr lang="en-US" sz="1000" baseline="0" dirty="0" smtClean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 Company. </a:t>
            </a:r>
            <a:r>
              <a:rPr lang="en-US" sz="1000" i="0" baseline="0" dirty="0" smtClean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All Rights Reserved</a:t>
            </a:r>
            <a:endParaRPr lang="en-US" sz="1000" i="0" dirty="0" smtClean="0">
              <a:solidFill>
                <a:schemeClr val="bg1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67400" y="6325341"/>
            <a:ext cx="2819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7D58DA7-DB08-4F19-9519-79B0739A507B}" type="slidenum"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‹#›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446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63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000" kern="1200">
          <a:solidFill>
            <a:schemeClr val="tx1"/>
          </a:solidFill>
          <a:latin typeface="Arial Narrow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 Narrow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 Narrow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 Narrow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 Narrow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 Narrow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blewiki.doble.com:8443/display/FSS/F-Series+Hom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blewiki.doble.com:8443/display/AR/Calpine" TargetMode="Externa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blewiki.doble.com:8443/pages/viewpage.action?pageId=5524693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1.xml"/><Relationship Id="rId5" Type="http://schemas.openxmlformats.org/officeDocument/2006/relationships/slide" Target="slide67.xml"/><Relationship Id="rId4" Type="http://schemas.openxmlformats.org/officeDocument/2006/relationships/slide" Target="slide3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blewiki.doble.com:8443/display/AR/Austin+Energy" TargetMode="Externa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blewiki.doble.com:8443/pages/viewpage.action?pageId=3185055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blewiki.doble.com:8443/display/AR/National+Gri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oblewiki.doble.com:8443/display/AR/CFE" TargetMode="Externa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blewiki.doble.com:8443/display/AR/Pepco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blewiki.doble.com:8443/display/PROD/Eversourc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doblewiki.doble.com:8443/display/PROD/TVA+-+DUC-E" TargetMode="Externa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blewiki.doble.com:8443/display/PROD/National+Grid+--+Protection+Pilot" TargetMode="External"/><Relationship Id="rId2" Type="http://schemas.openxmlformats.org/officeDocument/2006/relationships/hyperlink" Target="https://doblewiki.doble.com:8443/display/PROD/National+Grid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" Target="slide7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blewiki.doble.com:8443/display/MM/M7100+User+Documentation" TargetMode="External"/><Relationship Id="rId2" Type="http://schemas.openxmlformats.org/officeDocument/2006/relationships/hyperlink" Target="https://doblewiki.doble.com:8443/display/MSS/M7100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oblewiki.doble.com:8443/display/MSS/M7+Field+Test+Issues+Review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Robert Ryan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Engineering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9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23850" y="838200"/>
            <a:ext cx="8524875" cy="56388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50" dirty="0" smtClean="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2541" y="914400"/>
            <a:ext cx="8426183" cy="55626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8000"/>
                </a:solidFill>
              </a:rPr>
              <a:t>Supporting the next manufacturing build (Rev5 HW)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Next 5 systems nearing assembly completion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Brings Rev5 system completion to 16 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Rev5 system build plan increased from 25 to 30 systems</a:t>
            </a:r>
          </a:p>
          <a:p>
            <a:pPr lvl="2"/>
            <a:r>
              <a:rPr lang="en-US" dirty="0" smtClean="0">
                <a:solidFill>
                  <a:srgbClr val="008000"/>
                </a:solidFill>
              </a:rPr>
              <a:t>Based on available material, with only very small additional material buy</a:t>
            </a:r>
          </a:p>
          <a:p>
            <a:pPr lvl="2"/>
            <a:r>
              <a:rPr lang="en-US" dirty="0" smtClean="0">
                <a:solidFill>
                  <a:srgbClr val="008000"/>
                </a:solidFill>
              </a:rPr>
              <a:t>Allows for 5 spares of each module</a:t>
            </a:r>
          </a:p>
          <a:p>
            <a:r>
              <a:rPr lang="en-US" sz="3200" dirty="0">
                <a:solidFill>
                  <a:srgbClr val="008000"/>
                </a:solidFill>
              </a:rPr>
              <a:t>M7 </a:t>
            </a:r>
            <a:r>
              <a:rPr lang="en-US" sz="3200" dirty="0" smtClean="0">
                <a:solidFill>
                  <a:srgbClr val="008000"/>
                </a:solidFill>
              </a:rPr>
              <a:t>build </a:t>
            </a:r>
            <a:r>
              <a:rPr lang="en-US" sz="3200" dirty="0">
                <a:solidFill>
                  <a:srgbClr val="008000"/>
                </a:solidFill>
              </a:rPr>
              <a:t>transition to MCA started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MCA staff on-site in Watertown for M7 training session</a:t>
            </a:r>
          </a:p>
          <a:p>
            <a:pPr lvl="2"/>
            <a:r>
              <a:rPr lang="en-US" dirty="0" smtClean="0">
                <a:solidFill>
                  <a:srgbClr val="008000"/>
                </a:solidFill>
              </a:rPr>
              <a:t>Training for 3 lower chassis modules: LVS, PFC, Main Reference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Assembly of LVS, PFC &amp; Main Reference will start at MCA in July</a:t>
            </a:r>
          </a:p>
          <a:p>
            <a:pPr lvl="2"/>
            <a:r>
              <a:rPr lang="en-US" dirty="0" smtClean="0">
                <a:solidFill>
                  <a:srgbClr val="008000"/>
                </a:solidFill>
              </a:rPr>
              <a:t>BOM transfer to MCA and load of MCA systems will take place in June</a:t>
            </a:r>
          </a:p>
          <a:p>
            <a:pPr lvl="1"/>
            <a:endParaRPr lang="en-US" dirty="0" smtClean="0">
              <a:solidFill>
                <a:srgbClr val="008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M7 Engineering Status – May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75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DGA Projects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sz="1800" dirty="0">
                <a:hlinkClick r:id="rId3" action="ppaction://hlinksldjump"/>
              </a:rPr>
              <a:t>Return to Table of Contents</a:t>
            </a:r>
            <a:endParaRPr lang="en-US" sz="1800" dirty="0"/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Engineering Development </a:t>
            </a:r>
            <a:r>
              <a:rPr lang="en-US" sz="2400" dirty="0" smtClean="0"/>
              <a:t>Plan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57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553998"/>
          </a:xfrm>
        </p:spPr>
        <p:txBody>
          <a:bodyPr/>
          <a:lstStyle/>
          <a:p>
            <a:r>
              <a:rPr lang="en-US" dirty="0" smtClean="0"/>
              <a:t>Dissolved Gas Analyzers (DGA)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46048" y="1042482"/>
            <a:ext cx="21046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Delphi Hardware:</a:t>
            </a:r>
          </a:p>
        </p:txBody>
      </p:sp>
      <p:sp>
        <p:nvSpPr>
          <p:cNvPr id="9" name="Rectangle 8"/>
          <p:cNvSpPr/>
          <p:nvPr/>
        </p:nvSpPr>
        <p:spPr>
          <a:xfrm>
            <a:off x="6248400" y="1457980"/>
            <a:ext cx="15329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Software</a:t>
            </a:r>
            <a:endParaRPr lang="en-US" sz="2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562600" y="990600"/>
            <a:ext cx="0" cy="49530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248400" y="2514600"/>
            <a:ext cx="14478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Delphi Diagnose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881078"/>
            <a:ext cx="1219200" cy="14890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73877" y="5377278"/>
            <a:ext cx="28956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C00000"/>
                </a:solidFill>
              </a:rPr>
              <a:t>Delphi Portable:</a:t>
            </a:r>
            <a:endParaRPr lang="en-US" sz="2000" b="1" cap="none" spc="0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C00000"/>
              </a:solidFill>
              <a:effectLst/>
            </a:endParaRPr>
          </a:p>
          <a:p>
            <a:r>
              <a:rPr lang="en-US" sz="2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 </a:t>
            </a:r>
            <a:endParaRPr lang="en-US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4624" y="2052935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C00000"/>
                </a:solidFill>
              </a:rPr>
              <a:t>Delphi Mini:</a:t>
            </a:r>
            <a:endParaRPr 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C0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63" y="1911675"/>
            <a:ext cx="1140409" cy="118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image00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69" y="4804143"/>
            <a:ext cx="1981772" cy="148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94282" y="3304999"/>
            <a:ext cx="2348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C00000"/>
                </a:solidFill>
              </a:rPr>
              <a:t>Delphi Mini: </a:t>
            </a:r>
            <a:endParaRPr 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C00000"/>
              </a:solidFill>
            </a:endParaRPr>
          </a:p>
          <a:p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C00000"/>
                </a:solidFill>
              </a:rPr>
              <a:t>With </a:t>
            </a:r>
            <a:r>
              <a:rPr lang="en-US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C00000"/>
                </a:solidFill>
              </a:rPr>
              <a:t>O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C00000"/>
                </a:solidFill>
              </a:rPr>
              <a:t>il Pump</a:t>
            </a:r>
            <a:endParaRPr 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C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1784" y="3106783"/>
            <a:ext cx="1472855" cy="13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757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102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/>
              <a:t>Oil Lab Interference Testing</a:t>
            </a:r>
          </a:p>
          <a:p>
            <a:pPr lvl="1"/>
            <a:r>
              <a:rPr lang="en-US" dirty="0" smtClean="0"/>
              <a:t>Different types of dissolved gasses in extracted oil from transformers are interfering with the Delphi Portable measurements.</a:t>
            </a:r>
          </a:p>
          <a:p>
            <a:pPr lvl="2"/>
            <a:r>
              <a:rPr lang="en-US" dirty="0" smtClean="0"/>
              <a:t>Oil lab is continuing with the study of the interfering gases with the 1</a:t>
            </a:r>
            <a:r>
              <a:rPr lang="en-US" baseline="30000" dirty="0" smtClean="0"/>
              <a:t>st</a:t>
            </a:r>
            <a:r>
              <a:rPr lang="en-US" dirty="0" smtClean="0"/>
              <a:t> report made available in February 2016. </a:t>
            </a:r>
          </a:p>
          <a:p>
            <a:endParaRPr lang="en-US" dirty="0" smtClean="0"/>
          </a:p>
          <a:p>
            <a:r>
              <a:rPr lang="en-US" dirty="0" smtClean="0"/>
              <a:t>Interferent Compensation via Software Algorithms </a:t>
            </a:r>
            <a:endParaRPr lang="en-US" dirty="0"/>
          </a:p>
          <a:p>
            <a:pPr lvl="1"/>
            <a:r>
              <a:rPr lang="en-US" dirty="0" smtClean="0"/>
              <a:t>Phase 1 to </a:t>
            </a:r>
            <a:r>
              <a:rPr lang="en-US" dirty="0"/>
              <a:t>develop </a:t>
            </a:r>
            <a:r>
              <a:rPr lang="en-US" dirty="0" smtClean="0"/>
              <a:t>compensation logic for ethane, propane, formic acid, and DRAX oil samples completed in May 2016.</a:t>
            </a:r>
          </a:p>
          <a:p>
            <a:pPr lvl="1"/>
            <a:r>
              <a:rPr lang="en-US" dirty="0" smtClean="0"/>
              <a:t>Phase 2 &amp; 3 proposals to get extraction rates for </a:t>
            </a:r>
            <a:r>
              <a:rPr lang="en-US" dirty="0"/>
              <a:t>other identified </a:t>
            </a:r>
            <a:r>
              <a:rPr lang="en-US" dirty="0" smtClean="0"/>
              <a:t>interferents and software development are in review for approval.</a:t>
            </a:r>
          </a:p>
          <a:p>
            <a:pPr marL="914400" lvl="2" indent="0">
              <a:buNone/>
            </a:pPr>
            <a:r>
              <a:rPr lang="en-US" dirty="0" smtClean="0"/>
              <a:t>  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8002"/>
            <a:ext cx="7696200" cy="553998"/>
          </a:xfrm>
        </p:spPr>
        <p:txBody>
          <a:bodyPr/>
          <a:lstStyle/>
          <a:p>
            <a:r>
              <a:rPr lang="en-US" dirty="0" smtClean="0"/>
              <a:t>June 8</a:t>
            </a:r>
            <a:r>
              <a:rPr lang="en-US" baseline="30000" dirty="0" smtClean="0"/>
              <a:t>th</a:t>
            </a:r>
            <a:r>
              <a:rPr lang="en-US" dirty="0" smtClean="0"/>
              <a:t> Status - Delphi Portable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666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14400"/>
            <a:ext cx="8305800" cy="54102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/>
              <a:t> Design &amp; Manufacturing – issues </a:t>
            </a:r>
            <a:r>
              <a:rPr lang="en-US" smtClean="0"/>
              <a:t>in review </a:t>
            </a:r>
            <a:r>
              <a:rPr lang="en-US" dirty="0" smtClean="0"/>
              <a:t>for resolution </a:t>
            </a:r>
          </a:p>
          <a:p>
            <a:pPr lvl="1"/>
            <a:r>
              <a:rPr lang="en-US" dirty="0" smtClean="0"/>
              <a:t>Firmware update process</a:t>
            </a:r>
          </a:p>
          <a:p>
            <a:pPr lvl="1"/>
            <a:r>
              <a:rPr lang="en-US" dirty="0" smtClean="0"/>
              <a:t>Solenoids </a:t>
            </a:r>
            <a:r>
              <a:rPr lang="en-US" dirty="0"/>
              <a:t>valve test fixture </a:t>
            </a:r>
            <a:endParaRPr lang="en-US" dirty="0" smtClean="0"/>
          </a:p>
          <a:p>
            <a:pPr lvl="1"/>
            <a:r>
              <a:rPr lang="en-US" dirty="0"/>
              <a:t>Bottle cap construction / leak tester</a:t>
            </a:r>
            <a:endParaRPr lang="en-US" dirty="0" smtClean="0"/>
          </a:p>
          <a:p>
            <a:pPr lvl="1"/>
            <a:r>
              <a:rPr lang="en-US" dirty="0" smtClean="0"/>
              <a:t>Transport </a:t>
            </a:r>
            <a:r>
              <a:rPr lang="en-US" dirty="0"/>
              <a:t>lock </a:t>
            </a:r>
            <a:r>
              <a:rPr lang="en-US" dirty="0" smtClean="0"/>
              <a:t>mechanism</a:t>
            </a:r>
          </a:p>
          <a:p>
            <a:pPr lvl="1"/>
            <a:r>
              <a:rPr lang="en-US" dirty="0" smtClean="0"/>
              <a:t>Calibration procedure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Chopper </a:t>
            </a:r>
            <a:r>
              <a:rPr lang="en-US" dirty="0"/>
              <a:t>disc </a:t>
            </a:r>
            <a:r>
              <a:rPr lang="en-US" dirty="0" smtClean="0"/>
              <a:t>assembly</a:t>
            </a:r>
            <a:endParaRPr lang="en-US" dirty="0"/>
          </a:p>
          <a:p>
            <a:pPr lvl="1"/>
            <a:r>
              <a:rPr lang="en-US" dirty="0" smtClean="0"/>
              <a:t>Internal </a:t>
            </a:r>
            <a:r>
              <a:rPr lang="en-US" dirty="0"/>
              <a:t>blower </a:t>
            </a:r>
            <a:r>
              <a:rPr lang="en-US" dirty="0" smtClean="0"/>
              <a:t>noise </a:t>
            </a:r>
            <a:endParaRPr lang="en-US" dirty="0"/>
          </a:p>
          <a:p>
            <a:pPr lvl="1"/>
            <a:r>
              <a:rPr lang="en-US" dirty="0"/>
              <a:t>Cabling</a:t>
            </a:r>
            <a:endParaRPr lang="en-US" dirty="0" smtClean="0"/>
          </a:p>
          <a:p>
            <a:pPr lvl="1"/>
            <a:r>
              <a:rPr lang="en-US" dirty="0" smtClean="0"/>
              <a:t>Shipping packaging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8002"/>
            <a:ext cx="7696200" cy="553998"/>
          </a:xfrm>
        </p:spPr>
        <p:txBody>
          <a:bodyPr/>
          <a:lstStyle/>
          <a:p>
            <a:r>
              <a:rPr lang="en-US" dirty="0" smtClean="0"/>
              <a:t>June 8</a:t>
            </a:r>
            <a:r>
              <a:rPr lang="en-US" baseline="30000" dirty="0" smtClean="0"/>
              <a:t>th</a:t>
            </a:r>
            <a:r>
              <a:rPr lang="en-US" dirty="0" smtClean="0"/>
              <a:t> Status - Delphi Portable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766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37430" y="990600"/>
            <a:ext cx="8524875" cy="54864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50" dirty="0" smtClean="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7430" y="990600"/>
            <a:ext cx="8425570" cy="5334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DFR development and test continues along multiple fronts</a:t>
            </a:r>
          </a:p>
          <a:p>
            <a:pPr lvl="1"/>
            <a:r>
              <a:rPr lang="en-US" dirty="0" smtClean="0"/>
              <a:t>Setup </a:t>
            </a:r>
            <a:r>
              <a:rPr lang="en-US" dirty="0"/>
              <a:t>#1: M7 with an </a:t>
            </a:r>
            <a:r>
              <a:rPr lang="en-US" dirty="0" smtClean="0"/>
              <a:t>linear amplifier </a:t>
            </a:r>
            <a:r>
              <a:rPr lang="en-US" dirty="0"/>
              <a:t>power </a:t>
            </a:r>
            <a:r>
              <a:rPr lang="en-US" dirty="0" smtClean="0"/>
              <a:t>supply</a:t>
            </a:r>
            <a:endParaRPr lang="en-US" dirty="0"/>
          </a:p>
          <a:p>
            <a:pPr lvl="2"/>
            <a:r>
              <a:rPr lang="en-US" dirty="0"/>
              <a:t>Used by the firmware (FW) team to develop and debug the </a:t>
            </a:r>
            <a:r>
              <a:rPr lang="en-US" dirty="0" smtClean="0"/>
              <a:t>FW</a:t>
            </a:r>
          </a:p>
          <a:p>
            <a:pPr lvl="2"/>
            <a:r>
              <a:rPr lang="en-US" dirty="0" smtClean="0"/>
              <a:t>Development system for a stand along DFR system</a:t>
            </a:r>
          </a:p>
          <a:p>
            <a:pPr lvl="2"/>
            <a:r>
              <a:rPr lang="en-US" dirty="0" smtClean="0"/>
              <a:t>Develop </a:t>
            </a:r>
            <a:r>
              <a:rPr lang="en-US" dirty="0"/>
              <a:t>and debug the Measurement Module </a:t>
            </a:r>
            <a:endParaRPr lang="en-US" dirty="0" smtClean="0"/>
          </a:p>
          <a:p>
            <a:pPr lvl="1"/>
            <a:r>
              <a:rPr lang="en-US" dirty="0" smtClean="0"/>
              <a:t>Setup </a:t>
            </a:r>
            <a:r>
              <a:rPr lang="en-US" dirty="0"/>
              <a:t>#2: M7 </a:t>
            </a:r>
            <a:r>
              <a:rPr lang="en-US" dirty="0" smtClean="0"/>
              <a:t>(including the LVPS)</a:t>
            </a:r>
          </a:p>
          <a:p>
            <a:pPr lvl="2"/>
            <a:r>
              <a:rPr lang="en-US" dirty="0" smtClean="0"/>
              <a:t>Used by the hardware team debug and remove the noise</a:t>
            </a:r>
          </a:p>
          <a:p>
            <a:pPr lvl="2"/>
            <a:r>
              <a:rPr lang="en-US" dirty="0" smtClean="0"/>
              <a:t>Hardware </a:t>
            </a:r>
            <a:r>
              <a:rPr lang="en-US" dirty="0"/>
              <a:t>improvements underway</a:t>
            </a:r>
          </a:p>
          <a:p>
            <a:pPr lvl="3"/>
            <a:r>
              <a:rPr lang="en-US" dirty="0"/>
              <a:t>Signal quality at </a:t>
            </a:r>
            <a:r>
              <a:rPr lang="en-US" dirty="0" smtClean="0"/>
              <a:t>1000Hz</a:t>
            </a:r>
          </a:p>
          <a:p>
            <a:pPr lvl="3"/>
            <a:r>
              <a:rPr lang="en-US" dirty="0" smtClean="0"/>
              <a:t>Thermal issues at very low frequencies</a:t>
            </a:r>
          </a:p>
          <a:p>
            <a:pPr lvl="1"/>
            <a:r>
              <a:rPr lang="en-US" smtClean="0"/>
              <a:t>1093 rev 1 measurement </a:t>
            </a:r>
            <a:r>
              <a:rPr lang="en-US" dirty="0" smtClean="0"/>
              <a:t>board integration and testing with 2.0 FW state machine and DC offset control</a:t>
            </a:r>
            <a:endParaRPr lang="en-US" dirty="0"/>
          </a:p>
          <a:p>
            <a:pPr marL="914400" lvl="2" indent="0">
              <a:buNone/>
            </a:pPr>
            <a:endParaRPr lang="en-US" dirty="0" smtClean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8003"/>
            <a:ext cx="8534400" cy="553998"/>
          </a:xfrm>
        </p:spPr>
        <p:txBody>
          <a:bodyPr/>
          <a:lstStyle/>
          <a:p>
            <a:r>
              <a:rPr lang="en-US" dirty="0" smtClean="0"/>
              <a:t>M7 Engineering Status 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14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23850" y="838200"/>
            <a:ext cx="8524875" cy="56388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50" dirty="0" smtClean="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388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Key Development Tasks - June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DFR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continue Lab testing with 1093 rev 1 measurements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Submit 1093 rev2 board spin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Plan for FW and DTA</a:t>
            </a:r>
            <a:endParaRPr lang="en-US" dirty="0">
              <a:solidFill>
                <a:srgbClr val="008000"/>
              </a:solidFill>
            </a:endParaRPr>
          </a:p>
          <a:p>
            <a:pPr lvl="2"/>
            <a:r>
              <a:rPr lang="en-US" dirty="0" smtClean="0">
                <a:solidFill>
                  <a:srgbClr val="008000"/>
                </a:solidFill>
              </a:rPr>
              <a:t>Release hot fix FW 1.2.7 and DTA 7.4.3</a:t>
            </a:r>
          </a:p>
          <a:p>
            <a:pPr lvl="2"/>
            <a:r>
              <a:rPr lang="en-US" dirty="0" smtClean="0">
                <a:solidFill>
                  <a:srgbClr val="008000"/>
                </a:solidFill>
              </a:rPr>
              <a:t>Start development of next major DTA hotfix release</a:t>
            </a:r>
          </a:p>
          <a:p>
            <a:pPr lvl="3"/>
            <a:r>
              <a:rPr lang="en-US" dirty="0" smtClean="0">
                <a:solidFill>
                  <a:srgbClr val="008000"/>
                </a:solidFill>
              </a:rPr>
              <a:t>Add support for transformer winding configuration support in nameplate</a:t>
            </a:r>
          </a:p>
          <a:p>
            <a:pPr lvl="4"/>
            <a:r>
              <a:rPr lang="en-US" dirty="0" smtClean="0">
                <a:solidFill>
                  <a:srgbClr val="008000"/>
                </a:solidFill>
              </a:rPr>
              <a:t>to provide full lead configuration for LVTTR test </a:t>
            </a:r>
          </a:p>
          <a:p>
            <a:pPr lvl="4"/>
            <a:r>
              <a:rPr lang="en-US" dirty="0" smtClean="0">
                <a:solidFill>
                  <a:srgbClr val="008000"/>
                </a:solidFill>
              </a:rPr>
              <a:t>will replace the current manual work-around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Plan for M7 Build </a:t>
            </a:r>
            <a:r>
              <a:rPr lang="en-US" smtClean="0">
                <a:solidFill>
                  <a:srgbClr val="008000"/>
                </a:solidFill>
              </a:rPr>
              <a:t>at MCA</a:t>
            </a:r>
          </a:p>
          <a:p>
            <a:pPr lvl="2"/>
            <a:r>
              <a:rPr lang="en-US" smtClean="0">
                <a:solidFill>
                  <a:srgbClr val="008000"/>
                </a:solidFill>
              </a:rPr>
              <a:t>Release </a:t>
            </a:r>
            <a:r>
              <a:rPr lang="en-US" dirty="0" smtClean="0">
                <a:solidFill>
                  <a:srgbClr val="008000"/>
                </a:solidFill>
              </a:rPr>
              <a:t>BOM to MCA of lower chassis modules</a:t>
            </a:r>
          </a:p>
          <a:p>
            <a:pPr lvl="2"/>
            <a:r>
              <a:rPr lang="en-US" dirty="0" smtClean="0">
                <a:solidFill>
                  <a:srgbClr val="008000"/>
                </a:solidFill>
              </a:rPr>
              <a:t>Allows MCA to load their systems to assemble at MCA Florida</a:t>
            </a:r>
          </a:p>
          <a:p>
            <a:pPr lvl="2"/>
            <a:endParaRPr lang="en-US" dirty="0">
              <a:solidFill>
                <a:srgbClr val="008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 smtClean="0">
              <a:solidFill>
                <a:srgbClr val="008000"/>
              </a:solidFill>
            </a:endParaRPr>
          </a:p>
          <a:p>
            <a:pPr marL="914400" lvl="2" indent="0">
              <a:buNone/>
            </a:pPr>
            <a:endParaRPr lang="en-US" dirty="0" smtClean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M7 Engineering Status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41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Protection Systems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sz="1800" dirty="0">
                <a:hlinkClick r:id="rId2" action="ppaction://hlinksldjump"/>
              </a:rPr>
              <a:t>Return to Table of Contents</a:t>
            </a:r>
            <a:endParaRPr lang="en-US" sz="1800" dirty="0"/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Engineering Development Plan</a:t>
            </a:r>
          </a:p>
        </p:txBody>
      </p:sp>
    </p:spTree>
    <p:extLst>
      <p:ext uri="{BB962C8B-B14F-4D97-AF65-F5344CB8AC3E}">
        <p14:creationId xmlns:p14="http://schemas.microsoft.com/office/powerpoint/2010/main" val="418440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36794" cy="457200"/>
          </a:xfrm>
        </p:spPr>
        <p:txBody>
          <a:bodyPr/>
          <a:lstStyle/>
          <a:p>
            <a:r>
              <a:rPr lang="en-US" dirty="0" smtClean="0"/>
              <a:t>F-Series Engineering Development Plan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98837" y="2514600"/>
            <a:ext cx="1325563" cy="724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514600"/>
            <a:ext cx="1325563" cy="724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2667000"/>
            <a:ext cx="125412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4724400"/>
            <a:ext cx="100175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6037" y="1216223"/>
            <a:ext cx="1325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F6150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037" y="2283023"/>
            <a:ext cx="1325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F6300e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752600" y="2362200"/>
            <a:ext cx="121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F6816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" y="4419600"/>
            <a:ext cx="103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F6050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394076" y="2286000"/>
            <a:ext cx="125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F6350e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28600" y="3349823"/>
            <a:ext cx="1111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F5814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696509" y="838200"/>
            <a:ext cx="16519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Hardware</a:t>
            </a:r>
            <a:endParaRPr lang="en-US" sz="2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87080" y="838200"/>
            <a:ext cx="15329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Software</a:t>
            </a:r>
            <a:endParaRPr lang="en-US" sz="2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3619912"/>
            <a:ext cx="1146660" cy="72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ctangle 25"/>
          <p:cNvSpPr/>
          <p:nvPr/>
        </p:nvSpPr>
        <p:spPr>
          <a:xfrm>
            <a:off x="5334000" y="1752600"/>
            <a:ext cx="14478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F-Series FW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334000" y="2362200"/>
            <a:ext cx="1447800" cy="4860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F6TesT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22865" y="3048000"/>
            <a:ext cx="1447800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RTS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108870" y="2362200"/>
            <a:ext cx="1425530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Protection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Suite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086600" y="3048000"/>
            <a:ext cx="1447800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61850 Test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086600" y="3714956"/>
            <a:ext cx="1447800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F6Multi-Amp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Controller</a:t>
            </a: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4876800" y="685800"/>
            <a:ext cx="0" cy="52578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086600" y="1752600"/>
            <a:ext cx="14478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ProTesT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086600" y="4419600"/>
            <a:ext cx="1447800" cy="5185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Protection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Web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733800"/>
            <a:ext cx="98960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3429000" y="3429000"/>
            <a:ext cx="103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F6080</a:t>
            </a:r>
            <a:endParaRPr lang="en-US" sz="1400" dirty="0"/>
          </a:p>
        </p:txBody>
      </p:sp>
      <p:sp>
        <p:nvSpPr>
          <p:cNvPr id="42" name="Rectangle 41"/>
          <p:cNvSpPr/>
          <p:nvPr/>
        </p:nvSpPr>
        <p:spPr>
          <a:xfrm>
            <a:off x="1905000" y="5867400"/>
            <a:ext cx="1404452" cy="381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F8000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40" name="Picture 39" descr="C:\Documents and Settings\nnagaraj.BLUEOVAL\My Documents\My Pictures\F6051.jpg"/>
          <p:cNvPicPr/>
          <p:nvPr/>
        </p:nvPicPr>
        <p:blipFill>
          <a:blip r:embed="rId7" cstate="print"/>
          <a:srcRect l="8183" t="9173" r="10344" b="13512"/>
          <a:stretch>
            <a:fillRect/>
          </a:stretch>
        </p:blipFill>
        <p:spPr bwMode="auto">
          <a:xfrm>
            <a:off x="1905000" y="4724400"/>
            <a:ext cx="1143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/>
          <p:nvPr/>
        </p:nvSpPr>
        <p:spPr>
          <a:xfrm>
            <a:off x="1905000" y="4419600"/>
            <a:ext cx="1111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F6051</a:t>
            </a:r>
            <a:endParaRPr lang="en-US" sz="1400" dirty="0"/>
          </a:p>
        </p:txBody>
      </p:sp>
      <p:pic>
        <p:nvPicPr>
          <p:cNvPr id="46" name="Picture 45" descr="C:\Documents and Settings\nnagaraj.BLUEOVAL\My Documents\My Pictures\F5850.jpg"/>
          <p:cNvPicPr/>
          <p:nvPr/>
        </p:nvPicPr>
        <p:blipFill>
          <a:blip r:embed="rId8" cstate="print"/>
          <a:srcRect l="11234" t="50619" r="11794" b="6372"/>
          <a:stretch>
            <a:fillRect/>
          </a:stretch>
        </p:blipFill>
        <p:spPr bwMode="auto">
          <a:xfrm>
            <a:off x="1905000" y="3733800"/>
            <a:ext cx="1143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Box 46"/>
          <p:cNvSpPr txBox="1"/>
          <p:nvPr/>
        </p:nvSpPr>
        <p:spPr>
          <a:xfrm>
            <a:off x="1905000" y="3426023"/>
            <a:ext cx="103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F5850</a:t>
            </a:r>
            <a:endParaRPr lang="en-US" sz="1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199" y="1447800"/>
            <a:ext cx="131233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 cstate="print"/>
          <a:srcRect t="8750"/>
          <a:stretch>
            <a:fillRect/>
          </a:stretch>
        </p:blipFill>
        <p:spPr bwMode="auto">
          <a:xfrm>
            <a:off x="1676400" y="1447800"/>
            <a:ext cx="1295400" cy="844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1" cstate="print"/>
          <a:srcRect t="13334" b="7879"/>
          <a:stretch>
            <a:fillRect/>
          </a:stretch>
        </p:blipFill>
        <p:spPr bwMode="auto">
          <a:xfrm>
            <a:off x="3276600" y="1447800"/>
            <a:ext cx="1295400" cy="76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xtBox 47"/>
          <p:cNvSpPr txBox="1"/>
          <p:nvPr/>
        </p:nvSpPr>
        <p:spPr>
          <a:xfrm>
            <a:off x="3276600" y="1216223"/>
            <a:ext cx="1325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F6150sv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676400" y="1219200"/>
            <a:ext cx="1325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F6150e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657600" y="4724400"/>
            <a:ext cx="97971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TextBox 49"/>
          <p:cNvSpPr txBox="1"/>
          <p:nvPr/>
        </p:nvSpPr>
        <p:spPr>
          <a:xfrm>
            <a:off x="3581400" y="4419600"/>
            <a:ext cx="1111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F6052</a:t>
            </a:r>
            <a:endParaRPr lang="en-US" sz="1400" dirty="0"/>
          </a:p>
        </p:txBody>
      </p:sp>
      <p:sp>
        <p:nvSpPr>
          <p:cNvPr id="44" name="Rectangle 43"/>
          <p:cNvSpPr/>
          <p:nvPr/>
        </p:nvSpPr>
        <p:spPr>
          <a:xfrm>
            <a:off x="228600" y="5867400"/>
            <a:ext cx="1404452" cy="381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F5851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334000" y="3714956"/>
            <a:ext cx="1447800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Mobile Control Panel 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328685" y="4404774"/>
            <a:ext cx="1447800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PowerBase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45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36794" cy="553998"/>
          </a:xfrm>
        </p:spPr>
        <p:txBody>
          <a:bodyPr/>
          <a:lstStyle/>
          <a:p>
            <a:r>
              <a:rPr lang="en-US" dirty="0" smtClean="0"/>
              <a:t>June 8</a:t>
            </a:r>
            <a:r>
              <a:rPr lang="en-US" baseline="30000" dirty="0" smtClean="0"/>
              <a:t>th</a:t>
            </a:r>
            <a:r>
              <a:rPr lang="en-US" dirty="0" smtClean="0"/>
              <a:t> Status F-Series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296275" cy="525780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endParaRPr lang="en-US" sz="1400" dirty="0" smtClean="0">
              <a:solidFill>
                <a:srgbClr val="008E00"/>
              </a:solidFill>
            </a:endParaRPr>
          </a:p>
          <a:p>
            <a:r>
              <a:rPr lang="en-US" sz="1600" dirty="0" smtClean="0">
                <a:solidFill>
                  <a:srgbClr val="008000"/>
                </a:solidFill>
              </a:rPr>
              <a:t>IEC 61850 Conformance Tests for F6150sv – completed in March 2016 for the following parts</a:t>
            </a:r>
          </a:p>
          <a:p>
            <a:pPr lvl="1"/>
            <a:r>
              <a:rPr lang="en-US" sz="1200" dirty="0">
                <a:solidFill>
                  <a:srgbClr val="008000"/>
                </a:solidFill>
              </a:rPr>
              <a:t>IEC 61850 Edition 2 Parts 6</a:t>
            </a:r>
            <a:r>
              <a:rPr lang="en-US" sz="1200" dirty="0" smtClean="0">
                <a:solidFill>
                  <a:srgbClr val="008000"/>
                </a:solidFill>
              </a:rPr>
              <a:t>, 7-1, 7-2, 7-3, 7-4, 8-1</a:t>
            </a:r>
            <a:endParaRPr lang="en-US" sz="1200" dirty="0">
              <a:solidFill>
                <a:srgbClr val="008000"/>
              </a:solidFill>
            </a:endParaRPr>
          </a:p>
          <a:p>
            <a:pPr lvl="1"/>
            <a:r>
              <a:rPr lang="en-US" sz="1200" dirty="0">
                <a:solidFill>
                  <a:srgbClr val="008000"/>
                </a:solidFill>
              </a:rPr>
              <a:t>IEC 61850 Edition 1 parts 6</a:t>
            </a:r>
            <a:r>
              <a:rPr lang="en-US" sz="1200" dirty="0" smtClean="0">
                <a:solidFill>
                  <a:srgbClr val="008000"/>
                </a:solidFill>
              </a:rPr>
              <a:t>, 7-2 </a:t>
            </a:r>
            <a:r>
              <a:rPr lang="en-US" sz="1200" dirty="0">
                <a:solidFill>
                  <a:srgbClr val="008000"/>
                </a:solidFill>
              </a:rPr>
              <a:t>and </a:t>
            </a:r>
            <a:r>
              <a:rPr lang="en-US" sz="1200" dirty="0" smtClean="0">
                <a:solidFill>
                  <a:srgbClr val="008000"/>
                </a:solidFill>
              </a:rPr>
              <a:t>9-2</a:t>
            </a:r>
          </a:p>
          <a:p>
            <a:pPr lvl="1"/>
            <a:r>
              <a:rPr lang="en-US" sz="1200" dirty="0" smtClean="0">
                <a:solidFill>
                  <a:srgbClr val="008000"/>
                </a:solidFill>
              </a:rPr>
              <a:t>Official test reports and certificates received in April 2016.</a:t>
            </a:r>
            <a:endParaRPr lang="en-US" sz="1200" dirty="0">
              <a:solidFill>
                <a:srgbClr val="008000"/>
              </a:solidFill>
            </a:endParaRPr>
          </a:p>
          <a:p>
            <a:endParaRPr lang="en-US" sz="1600" dirty="0" smtClean="0">
              <a:solidFill>
                <a:srgbClr val="008000"/>
              </a:solidFill>
            </a:endParaRPr>
          </a:p>
          <a:p>
            <a:r>
              <a:rPr lang="en-US" sz="1600" dirty="0" smtClean="0">
                <a:solidFill>
                  <a:srgbClr val="008000"/>
                </a:solidFill>
              </a:rPr>
              <a:t>F6 Power System Simulators: Release completed and below instruments are in production</a:t>
            </a:r>
          </a:p>
          <a:p>
            <a:pPr lvl="1"/>
            <a:r>
              <a:rPr lang="en-US" sz="1200" dirty="0" smtClean="0">
                <a:solidFill>
                  <a:srgbClr val="008000"/>
                </a:solidFill>
              </a:rPr>
              <a:t>F6150e </a:t>
            </a:r>
            <a:r>
              <a:rPr lang="en-US" sz="1200" dirty="0">
                <a:solidFill>
                  <a:srgbClr val="008000"/>
                </a:solidFill>
              </a:rPr>
              <a:t>and variants for conventional </a:t>
            </a:r>
            <a:r>
              <a:rPr lang="en-US" sz="1200" dirty="0" smtClean="0">
                <a:solidFill>
                  <a:srgbClr val="008000"/>
                </a:solidFill>
              </a:rPr>
              <a:t>protection schemes:</a:t>
            </a:r>
          </a:p>
          <a:p>
            <a:pPr lvl="2"/>
            <a:r>
              <a:rPr lang="en-US" sz="1200" dirty="0" smtClean="0">
                <a:solidFill>
                  <a:srgbClr val="008000"/>
                </a:solidFill>
              </a:rPr>
              <a:t>F6150e</a:t>
            </a:r>
          </a:p>
          <a:p>
            <a:pPr lvl="2"/>
            <a:r>
              <a:rPr lang="en-US" sz="1200" dirty="0" smtClean="0">
                <a:solidFill>
                  <a:srgbClr val="008000"/>
                </a:solidFill>
              </a:rPr>
              <a:t>F6150e-D</a:t>
            </a:r>
          </a:p>
          <a:p>
            <a:pPr lvl="2"/>
            <a:r>
              <a:rPr lang="en-US" sz="1200" dirty="0" smtClean="0">
                <a:solidFill>
                  <a:srgbClr val="008000"/>
                </a:solidFill>
              </a:rPr>
              <a:t>F6150e-SP</a:t>
            </a:r>
          </a:p>
          <a:p>
            <a:pPr lvl="2"/>
            <a:r>
              <a:rPr lang="en-US" sz="1200" dirty="0" smtClean="0">
                <a:solidFill>
                  <a:srgbClr val="008000"/>
                </a:solidFill>
              </a:rPr>
              <a:t>F6150e-IRC</a:t>
            </a:r>
          </a:p>
          <a:p>
            <a:pPr lvl="2"/>
            <a:r>
              <a:rPr lang="en-US" sz="1200" dirty="0" smtClean="0">
                <a:solidFill>
                  <a:srgbClr val="008000"/>
                </a:solidFill>
              </a:rPr>
              <a:t>F6150e-3I</a:t>
            </a:r>
          </a:p>
          <a:p>
            <a:pPr lvl="1"/>
            <a:r>
              <a:rPr lang="en-US" sz="1200" dirty="0" smtClean="0">
                <a:solidFill>
                  <a:srgbClr val="008000"/>
                </a:solidFill>
              </a:rPr>
              <a:t>F6150sv and </a:t>
            </a:r>
            <a:r>
              <a:rPr lang="en-US" sz="1200" dirty="0">
                <a:solidFill>
                  <a:srgbClr val="008000"/>
                </a:solidFill>
              </a:rPr>
              <a:t>variants for conventional and IEC 61850 protection </a:t>
            </a:r>
            <a:r>
              <a:rPr lang="en-US" sz="1200" dirty="0" smtClean="0">
                <a:solidFill>
                  <a:srgbClr val="008000"/>
                </a:solidFill>
              </a:rPr>
              <a:t>schemes. </a:t>
            </a:r>
          </a:p>
          <a:p>
            <a:pPr lvl="2"/>
            <a:r>
              <a:rPr lang="en-US" sz="1200" dirty="0" smtClean="0">
                <a:solidFill>
                  <a:srgbClr val="008000"/>
                </a:solidFill>
              </a:rPr>
              <a:t>F6150sv</a:t>
            </a:r>
          </a:p>
          <a:p>
            <a:pPr lvl="2"/>
            <a:r>
              <a:rPr lang="en-US" sz="1200" dirty="0" smtClean="0">
                <a:solidFill>
                  <a:srgbClr val="008000"/>
                </a:solidFill>
              </a:rPr>
              <a:t>F6150sv-SGD</a:t>
            </a:r>
          </a:p>
          <a:p>
            <a:pPr lvl="2"/>
            <a:r>
              <a:rPr lang="en-US" sz="1200" dirty="0" smtClean="0">
                <a:solidFill>
                  <a:srgbClr val="008000"/>
                </a:solidFill>
              </a:rPr>
              <a:t>F6150sv-IEC </a:t>
            </a:r>
            <a:endParaRPr lang="en-US" sz="1200" dirty="0">
              <a:solidFill>
                <a:srgbClr val="008000"/>
              </a:solidFill>
            </a:endParaRPr>
          </a:p>
          <a:p>
            <a:pPr lvl="1"/>
            <a:r>
              <a:rPr lang="en-US" sz="1200" dirty="0" smtClean="0">
                <a:solidFill>
                  <a:srgbClr val="008000"/>
                </a:solidFill>
              </a:rPr>
              <a:t>F6350e: </a:t>
            </a:r>
          </a:p>
          <a:p>
            <a:pPr lvl="2"/>
            <a:r>
              <a:rPr lang="en-US" sz="1200" dirty="0">
                <a:solidFill>
                  <a:srgbClr val="008000"/>
                </a:solidFill>
              </a:rPr>
              <a:t>Power system simulators </a:t>
            </a:r>
            <a:r>
              <a:rPr lang="en-US" sz="1200" dirty="0" smtClean="0">
                <a:solidFill>
                  <a:srgbClr val="008000"/>
                </a:solidFill>
              </a:rPr>
              <a:t>compatible with RTDS. </a:t>
            </a:r>
            <a:r>
              <a:rPr lang="en-US" sz="1200" dirty="0" smtClean="0">
                <a:solidFill>
                  <a:srgbClr val="FFFF00"/>
                </a:solidFill>
              </a:rPr>
              <a:t> </a:t>
            </a:r>
          </a:p>
          <a:p>
            <a:pPr lvl="1"/>
            <a:r>
              <a:rPr lang="en-US" sz="1200" dirty="0" smtClean="0">
                <a:solidFill>
                  <a:srgbClr val="008000"/>
                </a:solidFill>
              </a:rPr>
              <a:t>F6300e:</a:t>
            </a:r>
          </a:p>
          <a:p>
            <a:pPr lvl="2"/>
            <a:r>
              <a:rPr lang="en-US" sz="1200" dirty="0" smtClean="0">
                <a:solidFill>
                  <a:srgbClr val="008000"/>
                </a:solidFill>
              </a:rPr>
              <a:t>Power system simulators for providing additional 12 current sources with F6150e/sv and compatible with RTDS.</a:t>
            </a:r>
          </a:p>
          <a:p>
            <a:endParaRPr lang="en-US" sz="1400" dirty="0" smtClean="0">
              <a:solidFill>
                <a:srgbClr val="008E00"/>
              </a:solidFill>
            </a:endParaRPr>
          </a:p>
          <a:p>
            <a:pPr marL="914400" lvl="2" indent="0">
              <a:buNone/>
            </a:pPr>
            <a:endParaRPr lang="en-US" sz="1000" b="1" dirty="0" smtClean="0">
              <a:solidFill>
                <a:srgbClr val="008000"/>
              </a:solidFill>
            </a:endParaRPr>
          </a:p>
          <a:p>
            <a:pPr marL="914400" lvl="2" indent="0">
              <a:buNone/>
            </a:pPr>
            <a:endParaRPr lang="en-US" sz="1000" b="1" dirty="0" smtClean="0">
              <a:solidFill>
                <a:srgbClr val="008000"/>
              </a:solidFill>
            </a:endParaRPr>
          </a:p>
          <a:p>
            <a:pPr lvl="1"/>
            <a:endParaRPr lang="en-US" sz="650" dirty="0" smtClean="0">
              <a:solidFill>
                <a:srgbClr val="008000"/>
              </a:solidFill>
            </a:endParaRPr>
          </a:p>
          <a:p>
            <a:pPr lvl="1"/>
            <a:endParaRPr lang="en-US" sz="650" dirty="0" smtClean="0">
              <a:solidFill>
                <a:srgbClr val="008000"/>
              </a:solidFill>
            </a:endParaRPr>
          </a:p>
          <a:p>
            <a:pPr lvl="1"/>
            <a:endParaRPr lang="en-US" sz="650" dirty="0" smtClean="0">
              <a:solidFill>
                <a:srgbClr val="008000"/>
              </a:solidFill>
            </a:endParaRPr>
          </a:p>
          <a:p>
            <a:pPr marL="457200" lvl="1" indent="0">
              <a:buNone/>
            </a:pPr>
            <a:r>
              <a:rPr lang="en-US" sz="1050" dirty="0" smtClean="0">
                <a:solidFill>
                  <a:srgbClr val="FFFF00"/>
                </a:solidFill>
              </a:rPr>
              <a:t> </a:t>
            </a:r>
            <a:endParaRPr lang="en-US" sz="1100" dirty="0" smtClean="0">
              <a:solidFill>
                <a:srgbClr val="FFFF00"/>
              </a:solidFill>
            </a:endParaRPr>
          </a:p>
          <a:p>
            <a:pPr lvl="2"/>
            <a:endParaRPr lang="en-US" sz="700" dirty="0" smtClean="0">
              <a:solidFill>
                <a:srgbClr val="FFFF00"/>
              </a:solidFill>
            </a:endParaRPr>
          </a:p>
          <a:p>
            <a:pPr>
              <a:buNone/>
            </a:pPr>
            <a:endParaRPr lang="en-US" sz="1050" dirty="0" smtClean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sz="105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7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36794" cy="553998"/>
          </a:xfrm>
        </p:spPr>
        <p:txBody>
          <a:bodyPr/>
          <a:lstStyle/>
          <a:p>
            <a:r>
              <a:rPr lang="en-US" dirty="0" smtClean="0"/>
              <a:t>June 8</a:t>
            </a:r>
            <a:r>
              <a:rPr lang="en-US" baseline="30000" dirty="0" smtClean="0"/>
              <a:t>th</a:t>
            </a:r>
            <a:r>
              <a:rPr lang="en-US" dirty="0" smtClean="0"/>
              <a:t> Status F-Series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296275" cy="525780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sz="650" dirty="0" smtClean="0">
              <a:solidFill>
                <a:srgbClr val="008000"/>
              </a:solidFill>
            </a:endParaRPr>
          </a:p>
          <a:p>
            <a:r>
              <a:rPr lang="en-US" sz="1600" dirty="0" smtClean="0">
                <a:solidFill>
                  <a:srgbClr val="008000"/>
                </a:solidFill>
              </a:rPr>
              <a:t>F6 </a:t>
            </a:r>
            <a:r>
              <a:rPr lang="en-US" sz="1600" dirty="0">
                <a:solidFill>
                  <a:srgbClr val="008000"/>
                </a:solidFill>
              </a:rPr>
              <a:t>PCB Updates to Replace Obsolete Xilinx Components: Release completed and </a:t>
            </a:r>
            <a:r>
              <a:rPr lang="en-US" sz="1600" dirty="0" smtClean="0">
                <a:solidFill>
                  <a:srgbClr val="008000"/>
                </a:solidFill>
              </a:rPr>
              <a:t>below boards </a:t>
            </a:r>
            <a:r>
              <a:rPr lang="en-US" sz="1600" dirty="0">
                <a:solidFill>
                  <a:srgbClr val="008000"/>
                </a:solidFill>
              </a:rPr>
              <a:t>are in </a:t>
            </a:r>
            <a:r>
              <a:rPr lang="en-US" sz="1600" dirty="0" smtClean="0">
                <a:solidFill>
                  <a:srgbClr val="008000"/>
                </a:solidFill>
              </a:rPr>
              <a:t>production</a:t>
            </a:r>
            <a:endParaRPr lang="en-US" sz="1600" dirty="0">
              <a:solidFill>
                <a:srgbClr val="008000"/>
              </a:solidFill>
            </a:endParaRPr>
          </a:p>
          <a:p>
            <a:pPr lvl="1"/>
            <a:r>
              <a:rPr lang="en-US" sz="1200" dirty="0">
                <a:solidFill>
                  <a:srgbClr val="008000"/>
                </a:solidFill>
              </a:rPr>
              <a:t>CPU Board</a:t>
            </a:r>
          </a:p>
          <a:p>
            <a:pPr lvl="1"/>
            <a:r>
              <a:rPr lang="en-US" sz="1200" dirty="0">
                <a:solidFill>
                  <a:srgbClr val="008000"/>
                </a:solidFill>
              </a:rPr>
              <a:t>F6 Analog I/O Board</a:t>
            </a:r>
          </a:p>
          <a:p>
            <a:pPr lvl="1"/>
            <a:r>
              <a:rPr lang="en-US" sz="1200" dirty="0">
                <a:solidFill>
                  <a:srgbClr val="008000"/>
                </a:solidFill>
              </a:rPr>
              <a:t>Enhanced I Amplifier Board </a:t>
            </a:r>
          </a:p>
          <a:p>
            <a:pPr lvl="1"/>
            <a:r>
              <a:rPr lang="en-US" sz="1200" dirty="0">
                <a:solidFill>
                  <a:srgbClr val="008000"/>
                </a:solidFill>
              </a:rPr>
              <a:t>Convertible V/I Amplifier Board</a:t>
            </a:r>
          </a:p>
          <a:p>
            <a:pPr lvl="1"/>
            <a:r>
              <a:rPr lang="en-US" sz="1200" dirty="0">
                <a:solidFill>
                  <a:srgbClr val="008000"/>
                </a:solidFill>
              </a:rPr>
              <a:t>Logic I/O </a:t>
            </a:r>
            <a:r>
              <a:rPr lang="en-US" sz="1200" dirty="0" smtClean="0">
                <a:solidFill>
                  <a:srgbClr val="008000"/>
                </a:solidFill>
              </a:rPr>
              <a:t>4 Board                 </a:t>
            </a:r>
            <a:endParaRPr lang="en-US" sz="1200" dirty="0">
              <a:solidFill>
                <a:srgbClr val="008000"/>
              </a:solidFill>
            </a:endParaRPr>
          </a:p>
          <a:p>
            <a:pPr lvl="1"/>
            <a:r>
              <a:rPr lang="en-US" sz="1200" dirty="0">
                <a:solidFill>
                  <a:srgbClr val="008000"/>
                </a:solidFill>
              </a:rPr>
              <a:t>AIM Board                  </a:t>
            </a:r>
          </a:p>
          <a:p>
            <a:pPr lvl="1"/>
            <a:r>
              <a:rPr lang="en-US" sz="1200" dirty="0">
                <a:solidFill>
                  <a:srgbClr val="008000"/>
                </a:solidFill>
              </a:rPr>
              <a:t>Power Supply Board</a:t>
            </a:r>
          </a:p>
          <a:p>
            <a:pPr marL="0" indent="0">
              <a:buNone/>
            </a:pPr>
            <a:endParaRPr lang="en-US" sz="1600" dirty="0" smtClean="0">
              <a:solidFill>
                <a:srgbClr val="008000"/>
              </a:solidFill>
            </a:endParaRPr>
          </a:p>
          <a:p>
            <a:r>
              <a:rPr lang="en-US" sz="1600" dirty="0" smtClean="0">
                <a:solidFill>
                  <a:srgbClr val="008000"/>
                </a:solidFill>
              </a:rPr>
              <a:t>F6150sv sampled value PCB updates:  </a:t>
            </a:r>
          </a:p>
          <a:p>
            <a:pPr lvl="1"/>
            <a:r>
              <a:rPr lang="en-US" sz="1200" dirty="0" smtClean="0">
                <a:solidFill>
                  <a:srgbClr val="008000"/>
                </a:solidFill>
              </a:rPr>
              <a:t>SV FPGA cable released in April 2016. SV </a:t>
            </a:r>
            <a:r>
              <a:rPr lang="en-US" sz="1200" dirty="0">
                <a:solidFill>
                  <a:srgbClr val="008000"/>
                </a:solidFill>
              </a:rPr>
              <a:t>FPGA field update kit </a:t>
            </a:r>
            <a:r>
              <a:rPr lang="en-US" sz="1200" dirty="0" smtClean="0">
                <a:solidFill>
                  <a:srgbClr val="008000"/>
                </a:solidFill>
              </a:rPr>
              <a:t>planned to be released by June 2016.</a:t>
            </a:r>
          </a:p>
          <a:p>
            <a:pPr marL="457200" lvl="1" indent="0">
              <a:buNone/>
            </a:pPr>
            <a:r>
              <a:rPr lang="en-US" sz="1200" dirty="0" smtClean="0">
                <a:solidFill>
                  <a:srgbClr val="008000"/>
                </a:solidFill>
              </a:rPr>
              <a:t>   </a:t>
            </a:r>
          </a:p>
          <a:p>
            <a:r>
              <a:rPr lang="en-US" sz="1600" dirty="0" smtClean="0">
                <a:solidFill>
                  <a:srgbClr val="008000"/>
                </a:solidFill>
              </a:rPr>
              <a:t>F6 FPGA’s </a:t>
            </a:r>
          </a:p>
          <a:p>
            <a:pPr lvl="1"/>
            <a:r>
              <a:rPr lang="en-US" sz="1200" dirty="0" smtClean="0">
                <a:solidFill>
                  <a:srgbClr val="008000"/>
                </a:solidFill>
              </a:rPr>
              <a:t>Sampled value v4.0 </a:t>
            </a:r>
            <a:r>
              <a:rPr lang="en-US" sz="1200" dirty="0">
                <a:solidFill>
                  <a:srgbClr val="008000"/>
                </a:solidFill>
              </a:rPr>
              <a:t>with enhancements for supporting IEC 61850 edition 2 changes </a:t>
            </a:r>
            <a:r>
              <a:rPr lang="en-US" sz="1200" dirty="0" smtClean="0">
                <a:solidFill>
                  <a:srgbClr val="008000"/>
                </a:solidFill>
              </a:rPr>
              <a:t>completed in September 2015.</a:t>
            </a:r>
          </a:p>
          <a:p>
            <a:pPr lvl="1"/>
            <a:r>
              <a:rPr lang="en-US" sz="1200" dirty="0" smtClean="0">
                <a:solidFill>
                  <a:srgbClr val="008000"/>
                </a:solidFill>
              </a:rPr>
              <a:t>CPU </a:t>
            </a:r>
            <a:r>
              <a:rPr lang="en-US" sz="1200" dirty="0">
                <a:solidFill>
                  <a:srgbClr val="008000"/>
                </a:solidFill>
              </a:rPr>
              <a:t>v5 with ability to field program the SV </a:t>
            </a:r>
            <a:r>
              <a:rPr lang="en-US" sz="1200" dirty="0" smtClean="0">
                <a:solidFill>
                  <a:srgbClr val="008000"/>
                </a:solidFill>
              </a:rPr>
              <a:t>FPGA &amp; other enhancements is in SQA. Planned to be released by July 2016.  </a:t>
            </a:r>
          </a:p>
          <a:p>
            <a:pPr marL="457200" lvl="1" indent="0">
              <a:buNone/>
            </a:pPr>
            <a:r>
              <a:rPr lang="en-US" sz="1200" dirty="0" smtClean="0">
                <a:solidFill>
                  <a:srgbClr val="008000"/>
                </a:solidFill>
              </a:rPr>
              <a:t>   </a:t>
            </a:r>
          </a:p>
          <a:p>
            <a:r>
              <a:rPr lang="en-US" sz="1600" dirty="0" smtClean="0">
                <a:solidFill>
                  <a:srgbClr val="008000"/>
                </a:solidFill>
              </a:rPr>
              <a:t>IntelliRupter / Recloser Cable Harness (F5851): Release completed for 14 &amp; 32 pin configurations</a:t>
            </a:r>
          </a:p>
          <a:p>
            <a:pPr lvl="1"/>
            <a:r>
              <a:rPr lang="en-US" sz="1200" dirty="0" smtClean="0">
                <a:solidFill>
                  <a:srgbClr val="008000"/>
                </a:solidFill>
              </a:rPr>
              <a:t>14 &amp; 32 pin cables are available for customer shipments. Issues reported by Florida Power &amp; Light have been resolved. </a:t>
            </a:r>
          </a:p>
          <a:p>
            <a:pPr lvl="1"/>
            <a:r>
              <a:rPr lang="en-US" sz="1200" dirty="0" smtClean="0">
                <a:solidFill>
                  <a:srgbClr val="008000"/>
                </a:solidFill>
              </a:rPr>
              <a:t>Requirements for F5851 24, 26, 19 pin cables are presently being scoped by engineering &amp; solutions.</a:t>
            </a:r>
          </a:p>
          <a:p>
            <a:pPr lvl="1"/>
            <a:r>
              <a:rPr lang="en-US" sz="1200" dirty="0" smtClean="0">
                <a:solidFill>
                  <a:srgbClr val="008000"/>
                </a:solidFill>
              </a:rPr>
              <a:t>24 pin prototype assembled and provided to TAE’s for demo to AvanGrid in March 2016. Feedback is pending.</a:t>
            </a:r>
          </a:p>
          <a:p>
            <a:pPr marL="457200" lvl="1" indent="0">
              <a:buNone/>
            </a:pPr>
            <a:endParaRPr lang="en-US" sz="1200" dirty="0" smtClean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sz="16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12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1200" dirty="0" smtClean="0">
              <a:solidFill>
                <a:srgbClr val="FF0000"/>
              </a:solidFill>
            </a:endParaRPr>
          </a:p>
          <a:p>
            <a:pPr lvl="2"/>
            <a:endParaRPr lang="en-US" sz="700" dirty="0" smtClean="0">
              <a:solidFill>
                <a:srgbClr val="FFFF00"/>
              </a:solidFill>
            </a:endParaRPr>
          </a:p>
          <a:p>
            <a:pPr>
              <a:buNone/>
            </a:pPr>
            <a:endParaRPr lang="en-US" sz="1050" dirty="0" smtClean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sz="105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1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June 8</a:t>
            </a:r>
            <a:r>
              <a:rPr lang="en-US" baseline="30000" dirty="0" smtClean="0"/>
              <a:t>th</a:t>
            </a:r>
            <a:r>
              <a:rPr lang="en-US" dirty="0" smtClean="0"/>
              <a:t> Status </a:t>
            </a:r>
            <a:r>
              <a:rPr lang="en-US" dirty="0"/>
              <a:t>F-Series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81000" y="1066800"/>
            <a:ext cx="8372475" cy="5181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1600" dirty="0">
                <a:solidFill>
                  <a:srgbClr val="008000"/>
                </a:solidFill>
                <a:latin typeface="Arial Narrow" panose="020B0606020202030204" pitchFamily="34" charset="0"/>
              </a:rPr>
              <a:t>FW </a:t>
            </a:r>
            <a:r>
              <a:rPr lang="en-US" sz="1600" dirty="0" smtClean="0">
                <a:solidFill>
                  <a:srgbClr val="008000"/>
                </a:solidFill>
                <a:latin typeface="Arial Narrow" panose="020B0606020202030204" pitchFamily="34" charset="0"/>
              </a:rPr>
              <a:t>v4.31.3 </a:t>
            </a:r>
            <a:r>
              <a:rPr lang="en-US" sz="1600" dirty="0">
                <a:solidFill>
                  <a:srgbClr val="008000"/>
                </a:solidFill>
                <a:latin typeface="Arial Narrow" panose="020B0606020202030204" pitchFamily="34" charset="0"/>
              </a:rPr>
              <a:t>– Release completed in December 2015</a:t>
            </a:r>
          </a:p>
          <a:p>
            <a:pPr lvl="1"/>
            <a:r>
              <a:rPr lang="en-US" sz="1200" dirty="0">
                <a:solidFill>
                  <a:srgbClr val="008000"/>
                </a:solidFill>
                <a:latin typeface="Arial Narrow" panose="020B0606020202030204" pitchFamily="34" charset="0"/>
              </a:rPr>
              <a:t>Version </a:t>
            </a:r>
            <a:r>
              <a:rPr lang="en-US" sz="1200" dirty="0" smtClean="0">
                <a:solidFill>
                  <a:srgbClr val="008000"/>
                </a:solidFill>
                <a:latin typeface="Arial Narrow" panose="020B0606020202030204" pitchFamily="34" charset="0"/>
              </a:rPr>
              <a:t>to fix </a:t>
            </a:r>
            <a:r>
              <a:rPr lang="en-US" sz="1200" dirty="0">
                <a:solidFill>
                  <a:srgbClr val="008000"/>
                </a:solidFill>
                <a:latin typeface="Arial Narrow" panose="020B0606020202030204" pitchFamily="34" charset="0"/>
              </a:rPr>
              <a:t>Ethernet communication errors by </a:t>
            </a:r>
            <a:r>
              <a:rPr lang="en-US" sz="1200" dirty="0" smtClean="0">
                <a:solidFill>
                  <a:srgbClr val="008000"/>
                </a:solidFill>
                <a:latin typeface="Arial Narrow" panose="020B0606020202030204" pitchFamily="34" charset="0"/>
              </a:rPr>
              <a:t>changing data </a:t>
            </a:r>
            <a:r>
              <a:rPr lang="en-US" sz="1200" dirty="0">
                <a:solidFill>
                  <a:srgbClr val="008000"/>
                </a:solidFill>
                <a:latin typeface="Arial Narrow" panose="020B0606020202030204" pitchFamily="34" charset="0"/>
              </a:rPr>
              <a:t>transfer </a:t>
            </a:r>
            <a:r>
              <a:rPr lang="en-US" sz="1200" dirty="0" smtClean="0">
                <a:solidFill>
                  <a:srgbClr val="008000"/>
                </a:solidFill>
                <a:latin typeface="Arial Narrow" panose="020B0606020202030204" pitchFamily="34" charset="0"/>
              </a:rPr>
              <a:t>speed</a:t>
            </a:r>
          </a:p>
          <a:p>
            <a:pPr marL="457200" lvl="1" indent="0">
              <a:buNone/>
            </a:pPr>
            <a:endParaRPr lang="en-US" sz="1600" dirty="0" smtClean="0">
              <a:solidFill>
                <a:srgbClr val="008000"/>
              </a:solidFill>
              <a:latin typeface="Arial Narrow" panose="020B0606020202030204" pitchFamily="34" charset="0"/>
            </a:endParaRPr>
          </a:p>
          <a:p>
            <a:r>
              <a:rPr lang="en-US" sz="1600" dirty="0" smtClean="0">
                <a:solidFill>
                  <a:srgbClr val="008000"/>
                </a:solidFill>
                <a:latin typeface="Arial Narrow" panose="020B0606020202030204" pitchFamily="34" charset="0"/>
              </a:rPr>
              <a:t>FW </a:t>
            </a:r>
            <a:r>
              <a:rPr lang="en-US" sz="1600" dirty="0">
                <a:solidFill>
                  <a:srgbClr val="008000"/>
                </a:solidFill>
                <a:latin typeface="Arial Narrow" panose="020B0606020202030204" pitchFamily="34" charset="0"/>
              </a:rPr>
              <a:t>v5.6.0 – </a:t>
            </a:r>
            <a:r>
              <a:rPr lang="en-US" sz="1600" dirty="0" smtClean="0">
                <a:solidFill>
                  <a:srgbClr val="008000"/>
                </a:solidFill>
                <a:latin typeface="Arial Narrow" panose="020B0606020202030204" pitchFamily="34" charset="0"/>
              </a:rPr>
              <a:t>Release completed in December 2015</a:t>
            </a:r>
          </a:p>
          <a:p>
            <a:pPr lvl="1"/>
            <a:r>
              <a:rPr lang="en-US" sz="1200" dirty="0" smtClean="0">
                <a:solidFill>
                  <a:srgbClr val="008000"/>
                </a:solidFill>
                <a:latin typeface="Arial Narrow" panose="020B0606020202030204" pitchFamily="34" charset="0"/>
              </a:rPr>
              <a:t>Version with Sampled </a:t>
            </a:r>
            <a:r>
              <a:rPr lang="en-US" sz="1200" dirty="0">
                <a:solidFill>
                  <a:srgbClr val="008000"/>
                </a:solidFill>
                <a:latin typeface="Arial Narrow" panose="020B0606020202030204" pitchFamily="34" charset="0"/>
              </a:rPr>
              <a:t>Value playback through </a:t>
            </a:r>
            <a:r>
              <a:rPr lang="en-US" sz="1200" dirty="0" smtClean="0">
                <a:solidFill>
                  <a:srgbClr val="008000"/>
                </a:solidFill>
                <a:latin typeface="Arial Narrow" panose="020B0606020202030204" pitchFamily="34" charset="0"/>
              </a:rPr>
              <a:t>amplifiers, and IEC 61850 enhancements.</a:t>
            </a:r>
            <a:endParaRPr lang="en-US" sz="1200" dirty="0">
              <a:solidFill>
                <a:srgbClr val="008000"/>
              </a:solidFill>
              <a:latin typeface="Arial Narrow" panose="020B0606020202030204" pitchFamily="34" charset="0"/>
            </a:endParaRPr>
          </a:p>
          <a:p>
            <a:pPr lvl="1"/>
            <a:r>
              <a:rPr lang="en-US" sz="1200" dirty="0" smtClean="0">
                <a:solidFill>
                  <a:srgbClr val="008000"/>
                </a:solidFill>
                <a:latin typeface="Arial Narrow" panose="020B0606020202030204" pitchFamily="34" charset="0"/>
              </a:rPr>
              <a:t>IEC 61850 IOP test results and beta customer feedback factored in to v5.6.0. </a:t>
            </a:r>
          </a:p>
          <a:p>
            <a:pPr lvl="1"/>
            <a:endParaRPr lang="en-US" sz="1200" dirty="0" smtClean="0">
              <a:solidFill>
                <a:srgbClr val="008000"/>
              </a:solidFill>
              <a:latin typeface="Arial Narrow" panose="020B0606020202030204" pitchFamily="34" charset="0"/>
            </a:endParaRPr>
          </a:p>
          <a:p>
            <a:r>
              <a:rPr lang="en-US" sz="1600" dirty="0" smtClean="0">
                <a:solidFill>
                  <a:srgbClr val="008000"/>
                </a:solidFill>
                <a:latin typeface="Arial Narrow" panose="020B0606020202030204" pitchFamily="34" charset="0"/>
              </a:rPr>
              <a:t>FW v5.6.1 – Release completed in April 2016</a:t>
            </a:r>
          </a:p>
          <a:p>
            <a:pPr lvl="1"/>
            <a:r>
              <a:rPr lang="en-US" sz="1200" dirty="0" smtClean="0">
                <a:solidFill>
                  <a:srgbClr val="008000"/>
                </a:solidFill>
                <a:latin typeface="Arial Narrow" panose="020B0606020202030204" pitchFamily="34" charset="0"/>
              </a:rPr>
              <a:t>Version with IEC 61850 edition 2 bug fixes for DNV-GL conformance tests. </a:t>
            </a:r>
          </a:p>
          <a:p>
            <a:pPr marL="457200" lvl="1" indent="0">
              <a:buNone/>
            </a:pPr>
            <a:endParaRPr lang="en-US" sz="1200" dirty="0" smtClean="0">
              <a:solidFill>
                <a:srgbClr val="008000"/>
              </a:solidFill>
              <a:latin typeface="Arial Narrow" panose="020B0606020202030204" pitchFamily="34" charset="0"/>
            </a:endParaRPr>
          </a:p>
          <a:p>
            <a:r>
              <a:rPr lang="en-US" sz="1600" dirty="0" smtClean="0">
                <a:solidFill>
                  <a:srgbClr val="008000"/>
                </a:solidFill>
                <a:latin typeface="Arial Narrow" panose="020B0606020202030204" pitchFamily="34" charset="0"/>
              </a:rPr>
              <a:t>FW v5.7.0 </a:t>
            </a:r>
            <a:r>
              <a:rPr lang="en-US" sz="1600" dirty="0">
                <a:solidFill>
                  <a:srgbClr val="008000"/>
                </a:solidFill>
                <a:latin typeface="Arial Narrow" panose="020B0606020202030204" pitchFamily="34" charset="0"/>
              </a:rPr>
              <a:t>– Release </a:t>
            </a:r>
            <a:r>
              <a:rPr lang="en-US" sz="1600" dirty="0" smtClean="0">
                <a:solidFill>
                  <a:srgbClr val="008000"/>
                </a:solidFill>
                <a:latin typeface="Arial Narrow" panose="020B0606020202030204" pitchFamily="34" charset="0"/>
              </a:rPr>
              <a:t>planned by July 2016</a:t>
            </a:r>
            <a:endParaRPr lang="en-US" sz="1600" dirty="0">
              <a:solidFill>
                <a:srgbClr val="008000"/>
              </a:solidFill>
              <a:latin typeface="Arial Narrow" panose="020B0606020202030204" pitchFamily="34" charset="0"/>
            </a:endParaRPr>
          </a:p>
          <a:p>
            <a:pPr lvl="1"/>
            <a:r>
              <a:rPr lang="en-US" sz="1200" dirty="0">
                <a:solidFill>
                  <a:srgbClr val="008000"/>
                </a:solidFill>
                <a:latin typeface="Arial Narrow" panose="020B0606020202030204" pitchFamily="34" charset="0"/>
              </a:rPr>
              <a:t>Version </a:t>
            </a:r>
            <a:r>
              <a:rPr lang="en-US" sz="1200" dirty="0" smtClean="0">
                <a:solidFill>
                  <a:srgbClr val="008000"/>
                </a:solidFill>
                <a:latin typeface="Arial Narrow" panose="020B0606020202030204" pitchFamily="34" charset="0"/>
              </a:rPr>
              <a:t>supporting simulation of harmonics, capability </a:t>
            </a:r>
            <a:r>
              <a:rPr lang="en-US" sz="1200" dirty="0">
                <a:solidFill>
                  <a:srgbClr val="008000"/>
                </a:solidFill>
                <a:latin typeface="Arial Narrow" panose="020B0606020202030204" pitchFamily="34" charset="0"/>
              </a:rPr>
              <a:t>for streaming transients, and </a:t>
            </a:r>
            <a:r>
              <a:rPr lang="en-US" sz="1200" dirty="0" smtClean="0">
                <a:solidFill>
                  <a:srgbClr val="008000"/>
                </a:solidFill>
                <a:latin typeface="Arial Narrow" panose="020B0606020202030204" pitchFamily="34" charset="0"/>
              </a:rPr>
              <a:t>bug fixes.</a:t>
            </a:r>
            <a:endParaRPr lang="en-US" sz="1200" dirty="0">
              <a:solidFill>
                <a:srgbClr val="008000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en-US" sz="1600" dirty="0" smtClean="0">
              <a:solidFill>
                <a:srgbClr val="008000"/>
              </a:solidFill>
              <a:latin typeface="Arial Narrow" panose="020B0606020202030204" pitchFamily="34" charset="0"/>
            </a:endParaRPr>
          </a:p>
          <a:p>
            <a:r>
              <a:rPr lang="en-US" sz="1600" dirty="0" smtClean="0">
                <a:solidFill>
                  <a:srgbClr val="008000"/>
                </a:solidFill>
                <a:latin typeface="Arial Narrow" panose="020B0606020202030204" pitchFamily="34" charset="0"/>
              </a:rPr>
              <a:t>F6 Multi-Amplifier Configurator (F6MAC) v5.0.0 </a:t>
            </a:r>
            <a:r>
              <a:rPr lang="en-US" sz="1600" dirty="0">
                <a:solidFill>
                  <a:srgbClr val="008000"/>
                </a:solidFill>
                <a:latin typeface="Arial Narrow" panose="020B0606020202030204" pitchFamily="34" charset="0"/>
              </a:rPr>
              <a:t>– </a:t>
            </a:r>
            <a:r>
              <a:rPr lang="en-US" sz="1600" dirty="0" smtClean="0">
                <a:solidFill>
                  <a:srgbClr val="008000"/>
                </a:solidFill>
                <a:latin typeface="Arial Narrow" panose="020B0606020202030204" pitchFamily="34" charset="0"/>
              </a:rPr>
              <a:t>Release completed in December 2015</a:t>
            </a:r>
            <a:endParaRPr lang="en-US" sz="1600" dirty="0">
              <a:solidFill>
                <a:srgbClr val="008000"/>
              </a:solidFill>
              <a:latin typeface="Arial Narrow" panose="020B0606020202030204" pitchFamily="34" charset="0"/>
            </a:endParaRPr>
          </a:p>
          <a:p>
            <a:pPr lvl="1"/>
            <a:r>
              <a:rPr lang="en-US" sz="1200" dirty="0" smtClean="0">
                <a:solidFill>
                  <a:srgbClr val="008000"/>
                </a:solidFill>
                <a:latin typeface="Arial Narrow" panose="020B0606020202030204" pitchFamily="34" charset="0"/>
              </a:rPr>
              <a:t>Pre-release was completed in September 2015 for RTDS Sampled Value playback through F6 amplifiers.</a:t>
            </a:r>
          </a:p>
          <a:p>
            <a:pPr lvl="1"/>
            <a:r>
              <a:rPr lang="en-US" sz="1200" dirty="0" smtClean="0">
                <a:solidFill>
                  <a:srgbClr val="008000"/>
                </a:solidFill>
                <a:latin typeface="Arial Narrow" panose="020B0606020202030204" pitchFamily="34" charset="0"/>
              </a:rPr>
              <a:t>Beta sites included RTDS, SEL. </a:t>
            </a:r>
          </a:p>
          <a:p>
            <a:pPr marL="457200" lvl="1" indent="0">
              <a:buNone/>
            </a:pPr>
            <a:r>
              <a:rPr lang="en-US" sz="12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endParaRPr lang="en-US" sz="1200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PS &amp; PW for SCE - Protection </a:t>
            </a:r>
            <a:r>
              <a:rPr lang="en-US" sz="1600" dirty="0">
                <a:solidFill>
                  <a:srgbClr val="008000"/>
                </a:solidFill>
                <a:latin typeface="Arial Narrow" pitchFamily="34" charset="0"/>
              </a:rPr>
              <a:t>Systems Management Program (</a:t>
            </a:r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PSMP)</a:t>
            </a:r>
          </a:p>
          <a:p>
            <a:pPr lvl="1"/>
            <a:r>
              <a:rPr lang="en-US" sz="1200" dirty="0" smtClean="0">
                <a:solidFill>
                  <a:srgbClr val="008000"/>
                </a:solidFill>
                <a:latin typeface="Arial Narrow" pitchFamily="34" charset="0"/>
              </a:rPr>
              <a:t>v4.0.0 major release completed in May 2015.</a:t>
            </a:r>
          </a:p>
          <a:p>
            <a:pPr lvl="1"/>
            <a:r>
              <a:rPr lang="en-US" sz="1200" dirty="0" smtClean="0">
                <a:solidFill>
                  <a:srgbClr val="008000"/>
                </a:solidFill>
                <a:latin typeface="Arial Narrow" pitchFamily="34" charset="0"/>
              </a:rPr>
              <a:t>v4.0.1 maintenance release completed </a:t>
            </a:r>
            <a:r>
              <a:rPr lang="en-US" sz="1200" dirty="0">
                <a:solidFill>
                  <a:srgbClr val="008000"/>
                </a:solidFill>
                <a:latin typeface="Arial Narrow" pitchFamily="34" charset="0"/>
              </a:rPr>
              <a:t>in June </a:t>
            </a:r>
            <a:r>
              <a:rPr lang="en-US" sz="1200" dirty="0" smtClean="0">
                <a:solidFill>
                  <a:srgbClr val="008000"/>
                </a:solidFill>
                <a:latin typeface="Arial Narrow" pitchFamily="34" charset="0"/>
              </a:rPr>
              <a:t>2015.</a:t>
            </a:r>
            <a:endParaRPr lang="en-US" sz="1200" dirty="0">
              <a:solidFill>
                <a:srgbClr val="008000"/>
              </a:solidFill>
              <a:latin typeface="Arial Narrow" pitchFamily="34" charset="0"/>
            </a:endParaRPr>
          </a:p>
          <a:p>
            <a:pPr lvl="1"/>
            <a:r>
              <a:rPr lang="en-US" sz="1200" dirty="0" smtClean="0">
                <a:solidFill>
                  <a:srgbClr val="FFFF00"/>
                </a:solidFill>
                <a:latin typeface="Arial Narrow" pitchFamily="34" charset="0"/>
              </a:rPr>
              <a:t>v4.0.2 maintenance </a:t>
            </a:r>
            <a:r>
              <a:rPr lang="en-US" sz="1200" dirty="0">
                <a:solidFill>
                  <a:srgbClr val="FFFF00"/>
                </a:solidFill>
                <a:latin typeface="Arial Narrow" pitchFamily="34" charset="0"/>
              </a:rPr>
              <a:t>release </a:t>
            </a:r>
            <a:r>
              <a:rPr lang="en-US" sz="1200" dirty="0" smtClean="0">
                <a:solidFill>
                  <a:srgbClr val="FFFF00"/>
                </a:solidFill>
                <a:latin typeface="Arial Narrow" pitchFamily="34" charset="0"/>
              </a:rPr>
              <a:t>moved to June 2016 due to SCE’s enhancement requests.</a:t>
            </a:r>
            <a:endParaRPr lang="en-US" sz="1200" dirty="0">
              <a:solidFill>
                <a:srgbClr val="FFFF00"/>
              </a:solidFill>
              <a:latin typeface="Arial Narrow" pitchFamily="34" charset="0"/>
            </a:endParaRPr>
          </a:p>
          <a:p>
            <a:pPr marL="457200" lvl="1" indent="0">
              <a:buNone/>
            </a:pPr>
            <a:endParaRPr lang="en-US" sz="1200" dirty="0">
              <a:solidFill>
                <a:srgbClr val="008000"/>
              </a:solidFill>
              <a:latin typeface="Arial Narrow" pitchFamily="34" charset="0"/>
            </a:endParaRPr>
          </a:p>
          <a:p>
            <a:pPr marL="457200" lvl="1" indent="0">
              <a:buNone/>
            </a:pPr>
            <a:endParaRPr lang="en-US" sz="12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lvl="1"/>
            <a:endParaRPr lang="en-US" sz="1050" dirty="0" smtClean="0">
              <a:solidFill>
                <a:srgbClr val="008000"/>
              </a:solidFill>
              <a:latin typeface="Arial Narrow" pitchFamily="34" charset="0"/>
            </a:endParaRPr>
          </a:p>
          <a:p>
            <a:pPr lvl="1"/>
            <a:endParaRPr lang="en-US" sz="1050" dirty="0" smtClean="0">
              <a:solidFill>
                <a:srgbClr val="008000"/>
              </a:solidFill>
              <a:latin typeface="Arial Narrow" pitchFamily="34" charset="0"/>
            </a:endParaRPr>
          </a:p>
          <a:p>
            <a:pPr marL="1371600" lvl="3" indent="0">
              <a:buNone/>
            </a:pPr>
            <a:endParaRPr lang="en-US" sz="105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marL="0" indent="0">
              <a:buFontTx/>
              <a:buNone/>
            </a:pPr>
            <a:endParaRPr lang="en-US" sz="105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81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June 8</a:t>
            </a:r>
            <a:r>
              <a:rPr lang="en-US" baseline="30000" dirty="0" smtClean="0"/>
              <a:t>th</a:t>
            </a:r>
            <a:r>
              <a:rPr lang="en-US" dirty="0" smtClean="0"/>
              <a:t> Status </a:t>
            </a:r>
            <a:r>
              <a:rPr lang="en-US" dirty="0"/>
              <a:t>F-Series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81000" y="838200"/>
            <a:ext cx="8372475" cy="5638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1600" dirty="0">
                <a:solidFill>
                  <a:srgbClr val="008000"/>
                </a:solidFill>
                <a:latin typeface="Arial Narrow" pitchFamily="34" charset="0"/>
              </a:rPr>
              <a:t>PS &amp; PW v4.1.0 General Release: Completed in October 2015</a:t>
            </a:r>
          </a:p>
          <a:p>
            <a:pPr lvl="1"/>
            <a:r>
              <a:rPr lang="en-US" sz="1200" dirty="0" smtClean="0">
                <a:solidFill>
                  <a:srgbClr val="008000"/>
                </a:solidFill>
                <a:latin typeface="Arial Narrow" pitchFamily="34" charset="0"/>
              </a:rPr>
              <a:t>Scope includes</a:t>
            </a:r>
            <a:endParaRPr lang="en-US" sz="1200" dirty="0">
              <a:solidFill>
                <a:srgbClr val="008000"/>
              </a:solidFill>
              <a:latin typeface="Arial Narrow" pitchFamily="34" charset="0"/>
            </a:endParaRPr>
          </a:p>
          <a:p>
            <a:pPr lvl="2"/>
            <a:r>
              <a:rPr lang="en-US" sz="1200" dirty="0">
                <a:solidFill>
                  <a:srgbClr val="008000"/>
                </a:solidFill>
                <a:latin typeface="Arial Narrow" pitchFamily="34" charset="0"/>
              </a:rPr>
              <a:t>Bug fixes for general release of PS and PW (based on fixes for SCE 4.0) </a:t>
            </a:r>
          </a:p>
          <a:p>
            <a:pPr lvl="2"/>
            <a:r>
              <a:rPr lang="en-US" sz="1200" dirty="0">
                <a:solidFill>
                  <a:srgbClr val="008000"/>
                </a:solidFill>
                <a:latin typeface="Arial Narrow" pitchFamily="34" charset="0"/>
              </a:rPr>
              <a:t>New software licensing </a:t>
            </a:r>
          </a:p>
          <a:p>
            <a:pPr lvl="2"/>
            <a:r>
              <a:rPr lang="en-US" sz="1200" dirty="0">
                <a:solidFill>
                  <a:srgbClr val="008000"/>
                </a:solidFill>
                <a:latin typeface="Arial Narrow" pitchFamily="34" charset="0"/>
              </a:rPr>
              <a:t>NERC compliance PRC-005-2.   </a:t>
            </a:r>
          </a:p>
          <a:p>
            <a:endParaRPr lang="en-US" sz="1600" dirty="0" smtClean="0">
              <a:solidFill>
                <a:srgbClr val="008000"/>
              </a:solidFill>
              <a:latin typeface="Arial Narrow" pitchFamily="34" charset="0"/>
            </a:endParaRPr>
          </a:p>
          <a:p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PS v4.1.x General Releases</a:t>
            </a:r>
          </a:p>
          <a:p>
            <a:pPr lvl="1"/>
            <a:r>
              <a:rPr lang="en-US" sz="1200" dirty="0" smtClean="0">
                <a:solidFill>
                  <a:srgbClr val="008000"/>
                </a:solidFill>
                <a:latin typeface="Arial Narrow" pitchFamily="34" charset="0"/>
              </a:rPr>
              <a:t>v4.1.1 bug fix release based on TAE’s and customer feedback completed in December 2015.</a:t>
            </a:r>
          </a:p>
          <a:p>
            <a:pPr lvl="1"/>
            <a:r>
              <a:rPr lang="en-US" sz="1200" dirty="0" smtClean="0">
                <a:solidFill>
                  <a:srgbClr val="008000"/>
                </a:solidFill>
                <a:latin typeface="Arial Narrow" pitchFamily="34" charset="0"/>
              </a:rPr>
              <a:t>V4.1.2 beta release with localization support completed in January 2016.</a:t>
            </a:r>
          </a:p>
          <a:p>
            <a:pPr lvl="1"/>
            <a:r>
              <a:rPr lang="en-US" sz="1200" dirty="0" smtClean="0">
                <a:solidFill>
                  <a:srgbClr val="008000"/>
                </a:solidFill>
                <a:latin typeface="Arial Narrow" pitchFamily="34" charset="0"/>
              </a:rPr>
              <a:t>v4.1.3 beta release </a:t>
            </a:r>
            <a:r>
              <a:rPr lang="en-US" sz="1200" dirty="0">
                <a:solidFill>
                  <a:srgbClr val="008000"/>
                </a:solidFill>
                <a:latin typeface="Arial Narrow" pitchFamily="34" charset="0"/>
              </a:rPr>
              <a:t>with calibration module enhancements </a:t>
            </a:r>
            <a:r>
              <a:rPr lang="en-US" sz="1200" dirty="0" smtClean="0">
                <a:solidFill>
                  <a:srgbClr val="008000"/>
                </a:solidFill>
                <a:latin typeface="Arial Narrow" pitchFamily="34" charset="0"/>
              </a:rPr>
              <a:t>for Dominion completed in January 2016.</a:t>
            </a:r>
          </a:p>
          <a:p>
            <a:pPr lvl="1"/>
            <a:r>
              <a:rPr lang="en-US" sz="1200" dirty="0" smtClean="0">
                <a:solidFill>
                  <a:srgbClr val="008000"/>
                </a:solidFill>
                <a:latin typeface="Arial Narrow" pitchFamily="34" charset="0"/>
              </a:rPr>
              <a:t>v4.1.4 release with office edition support completed in February 2016.  </a:t>
            </a:r>
            <a:endParaRPr lang="en-US" sz="1200" dirty="0">
              <a:solidFill>
                <a:srgbClr val="008000"/>
              </a:solidFill>
              <a:latin typeface="Arial Narrow" pitchFamily="34" charset="0"/>
            </a:endParaRPr>
          </a:p>
          <a:p>
            <a:pPr marL="457200" lvl="1" indent="0">
              <a:buNone/>
            </a:pPr>
            <a:r>
              <a:rPr lang="en-US" sz="1200" dirty="0" smtClean="0">
                <a:solidFill>
                  <a:srgbClr val="008000"/>
                </a:solidFill>
                <a:latin typeface="Arial Narrow" pitchFamily="34" charset="0"/>
              </a:rPr>
              <a:t> </a:t>
            </a:r>
          </a:p>
          <a:p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PS </a:t>
            </a:r>
            <a:r>
              <a:rPr lang="en-US" sz="1600" dirty="0">
                <a:solidFill>
                  <a:srgbClr val="FFFF00"/>
                </a:solidFill>
                <a:latin typeface="Arial Narrow" pitchFamily="34" charset="0"/>
              </a:rPr>
              <a:t>v4.2.0 General release: Planned </a:t>
            </a: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by July 2016</a:t>
            </a:r>
            <a:endParaRPr lang="en-US" sz="1600" dirty="0">
              <a:solidFill>
                <a:srgbClr val="FFFF00"/>
              </a:solidFill>
              <a:latin typeface="Arial Narrow" pitchFamily="34" charset="0"/>
            </a:endParaRPr>
          </a:p>
          <a:p>
            <a:pPr lvl="2"/>
            <a:r>
              <a:rPr lang="en-US" sz="1200" dirty="0" smtClean="0">
                <a:solidFill>
                  <a:srgbClr val="FFFF00"/>
                </a:solidFill>
                <a:latin typeface="Arial Narrow" pitchFamily="34" charset="0"/>
              </a:rPr>
              <a:t>Scope includes</a:t>
            </a:r>
          </a:p>
          <a:p>
            <a:pPr lvl="3"/>
            <a:r>
              <a:rPr lang="en-US" sz="1200" dirty="0" smtClean="0">
                <a:solidFill>
                  <a:srgbClr val="FFFF00"/>
                </a:solidFill>
                <a:latin typeface="Arial Narrow" pitchFamily="34" charset="0"/>
              </a:rPr>
              <a:t>Localization support</a:t>
            </a:r>
            <a:endParaRPr lang="en-US" sz="1200" dirty="0">
              <a:solidFill>
                <a:srgbClr val="FFFF00"/>
              </a:solidFill>
              <a:latin typeface="Arial Narrow" pitchFamily="34" charset="0"/>
            </a:endParaRPr>
          </a:p>
          <a:p>
            <a:pPr lvl="3"/>
            <a:r>
              <a:rPr lang="en-US" sz="1200" dirty="0" smtClean="0">
                <a:solidFill>
                  <a:srgbClr val="FFFF00"/>
                </a:solidFill>
                <a:latin typeface="Arial Narrow" pitchFamily="34" charset="0"/>
              </a:rPr>
              <a:t>PDF </a:t>
            </a:r>
            <a:r>
              <a:rPr lang="en-US" sz="1200" dirty="0">
                <a:solidFill>
                  <a:srgbClr val="FFFF00"/>
                </a:solidFill>
                <a:latin typeface="Arial Narrow" pitchFamily="34" charset="0"/>
              </a:rPr>
              <a:t>form test step</a:t>
            </a:r>
          </a:p>
          <a:p>
            <a:pPr lvl="3"/>
            <a:r>
              <a:rPr lang="en-US" sz="1200" dirty="0">
                <a:solidFill>
                  <a:srgbClr val="FFFF00"/>
                </a:solidFill>
                <a:latin typeface="Arial Narrow" pitchFamily="34" charset="0"/>
              </a:rPr>
              <a:t>Streaming Transients</a:t>
            </a:r>
          </a:p>
          <a:p>
            <a:pPr lvl="3"/>
            <a:r>
              <a:rPr lang="en-US" sz="1200" dirty="0">
                <a:solidFill>
                  <a:srgbClr val="FFFF00"/>
                </a:solidFill>
                <a:latin typeface="Arial Narrow" pitchFamily="34" charset="0"/>
              </a:rPr>
              <a:t>CT/VT ratio for metering / transducers and enhancements</a:t>
            </a:r>
          </a:p>
          <a:p>
            <a:pPr lvl="3"/>
            <a:r>
              <a:rPr lang="en-US" sz="1200" dirty="0">
                <a:solidFill>
                  <a:srgbClr val="FFFF00"/>
                </a:solidFill>
                <a:latin typeface="Arial Narrow" pitchFamily="34" charset="0"/>
              </a:rPr>
              <a:t>Calibration enhancements</a:t>
            </a:r>
          </a:p>
          <a:p>
            <a:pPr lvl="3"/>
            <a:r>
              <a:rPr lang="en-US" sz="1200" dirty="0" smtClean="0">
                <a:solidFill>
                  <a:srgbClr val="FFFF00"/>
                </a:solidFill>
                <a:latin typeface="Arial Narrow" pitchFamily="34" charset="0"/>
              </a:rPr>
              <a:t>Customer enhancement requests and bug requests.</a:t>
            </a:r>
          </a:p>
          <a:p>
            <a:pPr lvl="2"/>
            <a:r>
              <a:rPr lang="en-US" sz="1200" dirty="0" smtClean="0">
                <a:solidFill>
                  <a:srgbClr val="FFFF00"/>
                </a:solidFill>
                <a:latin typeface="Arial Narrow" pitchFamily="34" charset="0"/>
              </a:rPr>
              <a:t>Release moved to July 2016 due to feature implementation delays and bug fixing. </a:t>
            </a:r>
          </a:p>
          <a:p>
            <a:pPr lvl="2"/>
            <a:endParaRPr lang="en-US" sz="1200" dirty="0">
              <a:solidFill>
                <a:srgbClr val="008000"/>
              </a:solidFill>
              <a:latin typeface="Arial Narrow" pitchFamily="34" charset="0"/>
            </a:endParaRPr>
          </a:p>
          <a:p>
            <a:pPr marL="457200" lvl="1" indent="0">
              <a:buNone/>
            </a:pPr>
            <a:endParaRPr lang="en-US" sz="1200" dirty="0">
              <a:solidFill>
                <a:srgbClr val="008000"/>
              </a:solidFill>
              <a:latin typeface="Arial Narrow" pitchFamily="34" charset="0"/>
            </a:endParaRPr>
          </a:p>
          <a:p>
            <a:endParaRPr lang="en-US" sz="1400" dirty="0" smtClean="0">
              <a:solidFill>
                <a:srgbClr val="008000"/>
              </a:solidFill>
              <a:latin typeface="Arial Narrow" pitchFamily="34" charset="0"/>
            </a:endParaRPr>
          </a:p>
          <a:p>
            <a:pPr marL="914400" lvl="2" indent="0">
              <a:buNone/>
            </a:pPr>
            <a:endParaRPr lang="en-US" sz="1050" dirty="0" smtClean="0">
              <a:solidFill>
                <a:srgbClr val="008E0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914400" lvl="2" indent="0">
              <a:buNone/>
            </a:pPr>
            <a:endParaRPr lang="en-US" sz="1050" dirty="0">
              <a:solidFill>
                <a:srgbClr val="008E0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05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lvl="1"/>
            <a:endParaRPr lang="en-US" sz="1050" dirty="0" smtClean="0">
              <a:solidFill>
                <a:srgbClr val="008E00"/>
              </a:solidFill>
              <a:latin typeface="Arial Narrow" pitchFamily="34" charset="0"/>
            </a:endParaRPr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FontTx/>
              <a:buNone/>
            </a:pPr>
            <a:endParaRPr lang="en-US" sz="105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8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June 8</a:t>
            </a:r>
            <a:r>
              <a:rPr lang="en-US" baseline="30000" dirty="0" smtClean="0"/>
              <a:t>th</a:t>
            </a:r>
            <a:r>
              <a:rPr lang="en-US" dirty="0" smtClean="0"/>
              <a:t> Status </a:t>
            </a:r>
            <a:r>
              <a:rPr lang="en-US" dirty="0"/>
              <a:t>F-Series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81000" y="914400"/>
            <a:ext cx="8372475" cy="533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1600" dirty="0">
                <a:solidFill>
                  <a:srgbClr val="008000"/>
                </a:solidFill>
                <a:latin typeface="Arial Narrow" pitchFamily="34" charset="0"/>
              </a:rPr>
              <a:t>F6TesT </a:t>
            </a:r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v4.0.0: </a:t>
            </a:r>
            <a:r>
              <a:rPr lang="en-US" sz="1600" dirty="0">
                <a:solidFill>
                  <a:srgbClr val="008000"/>
                </a:solidFill>
                <a:latin typeface="Arial Narrow" pitchFamily="34" charset="0"/>
              </a:rPr>
              <a:t>Release </a:t>
            </a:r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completed in February </a:t>
            </a:r>
            <a:r>
              <a:rPr lang="en-US" sz="1600" dirty="0">
                <a:solidFill>
                  <a:srgbClr val="008000"/>
                </a:solidFill>
                <a:latin typeface="Arial Narrow" pitchFamily="34" charset="0"/>
              </a:rPr>
              <a:t>2016</a:t>
            </a:r>
          </a:p>
          <a:p>
            <a:pPr lvl="1"/>
            <a:r>
              <a:rPr lang="en-US" sz="1200" dirty="0">
                <a:solidFill>
                  <a:srgbClr val="008000"/>
                </a:solidFill>
                <a:latin typeface="Arial Narrow" panose="020B0606020202030204" pitchFamily="34" charset="0"/>
              </a:rPr>
              <a:t>Version with new licensing, relay settings management,  enhanced </a:t>
            </a:r>
            <a:r>
              <a:rPr lang="en-US" sz="1200" dirty="0" smtClean="0">
                <a:solidFill>
                  <a:srgbClr val="008000"/>
                </a:solidFill>
                <a:latin typeface="Arial Narrow" panose="020B0606020202030204" pitchFamily="34" charset="0"/>
              </a:rPr>
              <a:t>relay </a:t>
            </a:r>
            <a:r>
              <a:rPr lang="en-US" sz="1200" dirty="0">
                <a:solidFill>
                  <a:srgbClr val="008000"/>
                </a:solidFill>
                <a:latin typeface="Arial Narrow" panose="020B0606020202030204" pitchFamily="34" charset="0"/>
              </a:rPr>
              <a:t>functions, libraries, and </a:t>
            </a:r>
            <a:r>
              <a:rPr lang="en-US" sz="1200" dirty="0" smtClean="0">
                <a:solidFill>
                  <a:srgbClr val="008000"/>
                </a:solidFill>
                <a:latin typeface="Arial Narrow" panose="020B0606020202030204" pitchFamily="34" charset="0"/>
              </a:rPr>
              <a:t>localization.</a:t>
            </a:r>
          </a:p>
          <a:p>
            <a:endParaRPr lang="en-US" sz="1600" dirty="0" smtClean="0">
              <a:solidFill>
                <a:srgbClr val="008000"/>
              </a:solidFill>
              <a:latin typeface="Arial Narrow" pitchFamily="34" charset="0"/>
            </a:endParaRPr>
          </a:p>
          <a:p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61850 TesT v2.0.0: Release completed in December 2015  </a:t>
            </a:r>
          </a:p>
          <a:p>
            <a:pPr lvl="1"/>
            <a:r>
              <a:rPr lang="en-US" sz="1200" dirty="0" smtClean="0">
                <a:solidFill>
                  <a:srgbClr val="008000"/>
                </a:solidFill>
                <a:latin typeface="Arial Narrow" pitchFamily="34" charset="0"/>
              </a:rPr>
              <a:t>Version with SISCO stack upgrade, IEC 61850 edition 2 enhancements &amp; support for new software licensing.</a:t>
            </a:r>
          </a:p>
          <a:p>
            <a:endParaRPr lang="en-US" sz="1400" dirty="0" smtClean="0">
              <a:solidFill>
                <a:srgbClr val="008000"/>
              </a:solidFill>
              <a:latin typeface="Arial Narrow" pitchFamily="34" charset="0"/>
            </a:endParaRPr>
          </a:p>
          <a:p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61850 TesT v2.0.1: Release planned in July 2016</a:t>
            </a:r>
          </a:p>
          <a:p>
            <a:pPr lvl="1"/>
            <a:r>
              <a:rPr lang="en-US" sz="1200" dirty="0" smtClean="0">
                <a:solidFill>
                  <a:srgbClr val="FFFF00"/>
                </a:solidFill>
                <a:latin typeface="Arial Narrow" pitchFamily="34" charset="0"/>
              </a:rPr>
              <a:t>Version with fixes for bugs reported from customers and TAE’s.</a:t>
            </a:r>
          </a:p>
          <a:p>
            <a:pPr lvl="1"/>
            <a:r>
              <a:rPr lang="en-US" sz="1200" dirty="0" smtClean="0">
                <a:solidFill>
                  <a:srgbClr val="FFFF00"/>
                </a:solidFill>
                <a:latin typeface="Arial Narrow" pitchFamily="34" charset="0"/>
              </a:rPr>
              <a:t>Release moved to July 2016 due to additional bug fixes.</a:t>
            </a:r>
          </a:p>
          <a:p>
            <a:pPr marL="457200" lvl="1" indent="0">
              <a:buNone/>
            </a:pPr>
            <a:endParaRPr lang="en-US" sz="1600" dirty="0" smtClean="0">
              <a:solidFill>
                <a:srgbClr val="008000"/>
              </a:solidFill>
              <a:latin typeface="Arial Narrow" pitchFamily="34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Arial Narrow" pitchFamily="34" charset="0"/>
              </a:rPr>
              <a:t>61850 TesT v2.1.0: </a:t>
            </a:r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Beta release is planned by August 2016</a:t>
            </a:r>
            <a:endParaRPr lang="en-US" sz="1600" dirty="0">
              <a:solidFill>
                <a:srgbClr val="008000"/>
              </a:solidFill>
              <a:latin typeface="Arial Narrow" pitchFamily="34" charset="0"/>
            </a:endParaRPr>
          </a:p>
          <a:p>
            <a:pPr lvl="1"/>
            <a:r>
              <a:rPr lang="en-US" sz="1200" dirty="0">
                <a:solidFill>
                  <a:srgbClr val="008000"/>
                </a:solidFill>
                <a:latin typeface="Arial Narrow" pitchFamily="34" charset="0"/>
              </a:rPr>
              <a:t>Version with </a:t>
            </a:r>
            <a:r>
              <a:rPr lang="en-US" sz="1200" dirty="0" smtClean="0">
                <a:solidFill>
                  <a:srgbClr val="008000"/>
                </a:solidFill>
                <a:latin typeface="Arial Narrow" pitchFamily="34" charset="0"/>
              </a:rPr>
              <a:t>localization support and enhancements for CIGRE IOP.</a:t>
            </a:r>
            <a:endParaRPr lang="en-US" sz="1200" dirty="0">
              <a:solidFill>
                <a:srgbClr val="008000"/>
              </a:solidFill>
              <a:latin typeface="Arial Narrow" pitchFamily="34" charset="0"/>
            </a:endParaRPr>
          </a:p>
          <a:p>
            <a:pPr marL="457200" lvl="1" indent="0">
              <a:buNone/>
            </a:pPr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  </a:t>
            </a:r>
          </a:p>
          <a:p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Fseries </a:t>
            </a:r>
            <a:r>
              <a:rPr lang="en-US" sz="1600" dirty="0">
                <a:solidFill>
                  <a:srgbClr val="008000"/>
                </a:solidFill>
                <a:latin typeface="Arial Narrow" pitchFamily="34" charset="0"/>
              </a:rPr>
              <a:t>field / production support:</a:t>
            </a:r>
          </a:p>
          <a:p>
            <a:pPr lvl="1"/>
            <a:r>
              <a:rPr lang="en-US" sz="1200" dirty="0" smtClean="0">
                <a:solidFill>
                  <a:srgbClr val="008E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F6 Universal Test Platform (UTP)  </a:t>
            </a:r>
            <a:endParaRPr lang="en-US" sz="1200" dirty="0">
              <a:solidFill>
                <a:srgbClr val="008E0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200" dirty="0" smtClean="0">
                <a:solidFill>
                  <a:srgbClr val="008E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Deployment of 2 UTP systems at MCA completed in April 2015.</a:t>
            </a:r>
          </a:p>
          <a:p>
            <a:pPr lvl="2"/>
            <a:r>
              <a:rPr lang="en-US" sz="1200" dirty="0" smtClean="0">
                <a:solidFill>
                  <a:srgbClr val="008E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Validation and release of F6 UTP’s for Fseries production testing and customer service activities completed in September 2015.</a:t>
            </a:r>
          </a:p>
          <a:p>
            <a:pPr lvl="2"/>
            <a:r>
              <a:rPr lang="en-US" sz="1200" dirty="0" smtClean="0">
                <a:solidFill>
                  <a:srgbClr val="008E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On-site UTP calibration process completed in February 2016. </a:t>
            </a:r>
          </a:p>
          <a:p>
            <a:pPr lvl="1"/>
            <a:r>
              <a:rPr lang="en-US" sz="1200" dirty="0" smtClean="0">
                <a:solidFill>
                  <a:srgbClr val="008E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F6 direct order fulfillment from MCA – planned by September 2016 </a:t>
            </a:r>
          </a:p>
          <a:p>
            <a:pPr marL="914400" lvl="2" indent="0">
              <a:buNone/>
            </a:pPr>
            <a:r>
              <a:rPr lang="en-US" sz="1200" dirty="0" smtClean="0">
                <a:solidFill>
                  <a:srgbClr val="008E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sz="1600" dirty="0">
                <a:solidFill>
                  <a:srgbClr val="008E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F-Series Wiki: </a:t>
            </a:r>
            <a:r>
              <a:rPr lang="en-US" sz="1600" dirty="0">
                <a:solidFill>
                  <a:srgbClr val="008E00"/>
                </a:solidFill>
                <a:latin typeface="Arial Narrow" panose="020B060602020203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1600" dirty="0" smtClean="0">
                <a:solidFill>
                  <a:srgbClr val="008E00"/>
                </a:solidFill>
                <a:latin typeface="Arial Narrow" panose="020B0606020202030204" pitchFamily="34" charset="0"/>
                <a:cs typeface="Arial" panose="020B0604020202020204" pitchFamily="34" charset="0"/>
                <a:hlinkClick r:id="rId3"/>
              </a:rPr>
              <a:t>doblewiki.doble.com:8443/display/FSS/F-Series+Home</a:t>
            </a:r>
            <a:endParaRPr lang="en-US" sz="1600" dirty="0" smtClean="0">
              <a:solidFill>
                <a:srgbClr val="008E0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8E0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008E0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200" dirty="0">
              <a:solidFill>
                <a:srgbClr val="008E0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914400" lvl="2" indent="0">
              <a:buNone/>
            </a:pPr>
            <a:endParaRPr lang="en-US" sz="1050" dirty="0" smtClean="0">
              <a:solidFill>
                <a:srgbClr val="008E0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914400" lvl="2" indent="0">
              <a:buNone/>
            </a:pPr>
            <a:endParaRPr lang="en-US" sz="1050" dirty="0">
              <a:solidFill>
                <a:srgbClr val="008E0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05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lvl="1"/>
            <a:endParaRPr lang="en-US" sz="1050" dirty="0" smtClean="0">
              <a:solidFill>
                <a:srgbClr val="008E00"/>
              </a:solidFill>
              <a:latin typeface="Arial Narrow" pitchFamily="34" charset="0"/>
            </a:endParaRPr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FontTx/>
              <a:buNone/>
            </a:pPr>
            <a:endParaRPr lang="en-US" sz="105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45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3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36794" cy="553998"/>
          </a:xfrm>
        </p:spPr>
        <p:txBody>
          <a:bodyPr/>
          <a:lstStyle/>
          <a:p>
            <a:r>
              <a:rPr lang="en-US" dirty="0" smtClean="0"/>
              <a:t>The Executive View</a:t>
            </a:r>
            <a:endParaRPr lang="en-US" dirty="0"/>
          </a:p>
        </p:txBody>
      </p:sp>
      <p:sp>
        <p:nvSpPr>
          <p:cNvPr id="56" name="Content Placeholder 4"/>
          <p:cNvSpPr>
            <a:spLocks noGrp="1"/>
          </p:cNvSpPr>
          <p:nvPr>
            <p:ph idx="1"/>
          </p:nvPr>
        </p:nvSpPr>
        <p:spPr>
          <a:xfrm>
            <a:off x="466725" y="1143000"/>
            <a:ext cx="8296275" cy="4876800"/>
          </a:xfrm>
        </p:spPr>
        <p:txBody>
          <a:bodyPr/>
          <a:lstStyle/>
          <a:p>
            <a:r>
              <a:rPr lang="en-US" dirty="0" smtClean="0"/>
              <a:t>Engineering development plans</a:t>
            </a:r>
          </a:p>
          <a:p>
            <a:pPr lvl="1"/>
            <a:r>
              <a:rPr lang="en-US" dirty="0" smtClean="0"/>
              <a:t>Roadmap of committed projects</a:t>
            </a:r>
          </a:p>
          <a:p>
            <a:pPr lvl="1"/>
            <a:r>
              <a:rPr lang="en-US" dirty="0" smtClean="0"/>
              <a:t>Detailed plans can be found on the Project Servers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685800" y="3092298"/>
            <a:ext cx="7643015" cy="396026"/>
            <a:chOff x="738984" y="2270975"/>
            <a:chExt cx="7643015" cy="396026"/>
          </a:xfrm>
        </p:grpSpPr>
        <p:sp>
          <p:nvSpPr>
            <p:cNvPr id="58" name="Flowchart: Magnetic Disk 57"/>
            <p:cNvSpPr/>
            <p:nvPr/>
          </p:nvSpPr>
          <p:spPr>
            <a:xfrm rot="16200000">
              <a:off x="770418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674456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9</a:t>
              </a:r>
            </a:p>
          </p:txBody>
        </p:sp>
        <p:sp>
          <p:nvSpPr>
            <p:cNvPr id="60" name="Flowchart: Magnetic Disk 59"/>
            <p:cNvSpPr/>
            <p:nvPr/>
          </p:nvSpPr>
          <p:spPr>
            <a:xfrm rot="16200000">
              <a:off x="7047855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018123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8</a:t>
              </a:r>
              <a:endParaRPr lang="en-US" sz="1600" dirty="0"/>
            </a:p>
          </p:txBody>
        </p:sp>
        <p:sp>
          <p:nvSpPr>
            <p:cNvPr id="62" name="Flowchart: Magnetic Disk 61"/>
            <p:cNvSpPr/>
            <p:nvPr/>
          </p:nvSpPr>
          <p:spPr>
            <a:xfrm rot="16200000">
              <a:off x="647356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443831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7</a:t>
              </a:r>
            </a:p>
          </p:txBody>
        </p:sp>
        <p:sp>
          <p:nvSpPr>
            <p:cNvPr id="64" name="Flowchart: Magnetic Disk 63"/>
            <p:cNvSpPr/>
            <p:nvPr/>
          </p:nvSpPr>
          <p:spPr>
            <a:xfrm rot="16200000">
              <a:off x="589927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869539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6</a:t>
              </a:r>
              <a:endParaRPr lang="en-US" sz="1600" dirty="0"/>
            </a:p>
          </p:txBody>
        </p:sp>
        <p:sp>
          <p:nvSpPr>
            <p:cNvPr id="66" name="Flowchart: Magnetic Disk 65"/>
            <p:cNvSpPr/>
            <p:nvPr/>
          </p:nvSpPr>
          <p:spPr>
            <a:xfrm rot="16200000">
              <a:off x="5242938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213205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5</a:t>
              </a:r>
              <a:endParaRPr lang="en-US" sz="1600" dirty="0"/>
            </a:p>
          </p:txBody>
        </p:sp>
        <p:sp>
          <p:nvSpPr>
            <p:cNvPr id="68" name="Flowchart: Magnetic Disk 67"/>
            <p:cNvSpPr/>
            <p:nvPr/>
          </p:nvSpPr>
          <p:spPr>
            <a:xfrm rot="16200000">
              <a:off x="4668646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638913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4</a:t>
              </a:r>
              <a:endParaRPr lang="en-US" sz="1600" dirty="0"/>
            </a:p>
          </p:txBody>
        </p:sp>
        <p:sp>
          <p:nvSpPr>
            <p:cNvPr id="70" name="Flowchart: Magnetic Disk 69"/>
            <p:cNvSpPr/>
            <p:nvPr/>
          </p:nvSpPr>
          <p:spPr>
            <a:xfrm rot="16200000">
              <a:off x="409435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064621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3</a:t>
              </a:r>
            </a:p>
          </p:txBody>
        </p:sp>
        <p:sp>
          <p:nvSpPr>
            <p:cNvPr id="72" name="Flowchart: Magnetic Disk 71"/>
            <p:cNvSpPr/>
            <p:nvPr/>
          </p:nvSpPr>
          <p:spPr>
            <a:xfrm rot="16200000">
              <a:off x="352006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490329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2</a:t>
              </a:r>
              <a:endParaRPr lang="en-US" sz="1600" dirty="0"/>
            </a:p>
          </p:txBody>
        </p:sp>
        <p:sp>
          <p:nvSpPr>
            <p:cNvPr id="74" name="Flowchart: Magnetic Disk 73"/>
            <p:cNvSpPr/>
            <p:nvPr/>
          </p:nvSpPr>
          <p:spPr>
            <a:xfrm rot="16200000">
              <a:off x="2924817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895084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</a:t>
              </a:r>
              <a:endParaRPr lang="en-US" sz="1600" dirty="0"/>
            </a:p>
          </p:txBody>
        </p:sp>
        <p:sp>
          <p:nvSpPr>
            <p:cNvPr id="76" name="Flowchart: Magnetic Disk 75"/>
            <p:cNvSpPr/>
            <p:nvPr/>
          </p:nvSpPr>
          <p:spPr>
            <a:xfrm rot="16200000">
              <a:off x="226721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237479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12</a:t>
              </a:r>
              <a:endParaRPr lang="en-US" sz="1600" dirty="0"/>
            </a:p>
          </p:txBody>
        </p:sp>
        <p:sp>
          <p:nvSpPr>
            <p:cNvPr id="78" name="Flowchart: Magnetic Disk 77"/>
            <p:cNvSpPr/>
            <p:nvPr/>
          </p:nvSpPr>
          <p:spPr>
            <a:xfrm rot="16200000">
              <a:off x="169291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663187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11</a:t>
              </a:r>
              <a:endParaRPr lang="en-US" sz="1600" dirty="0"/>
            </a:p>
          </p:txBody>
        </p:sp>
        <p:sp>
          <p:nvSpPr>
            <p:cNvPr id="80" name="Flowchart: Magnetic Disk 79"/>
            <p:cNvSpPr/>
            <p:nvPr/>
          </p:nvSpPr>
          <p:spPr>
            <a:xfrm rot="16200000">
              <a:off x="1035795" y="1989190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55645" y="2297669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10</a:t>
              </a:r>
              <a:endParaRPr lang="en-US" sz="1600" dirty="0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3159994" y="2438400"/>
            <a:ext cx="2097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/>
              <a:t>Key Code</a:t>
            </a:r>
            <a:endParaRPr lang="en-US" sz="3200" b="1" u="sng" dirty="0"/>
          </a:p>
        </p:txBody>
      </p:sp>
      <p:sp>
        <p:nvSpPr>
          <p:cNvPr id="83" name="TextBox 82"/>
          <p:cNvSpPr txBox="1"/>
          <p:nvPr/>
        </p:nvSpPr>
        <p:spPr>
          <a:xfrm>
            <a:off x="2317544" y="4726395"/>
            <a:ext cx="3702255" cy="76944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B050"/>
                </a:solidFill>
              </a:rPr>
              <a:t>Project Name</a:t>
            </a:r>
            <a:endParaRPr lang="en-US" sz="4400" dirty="0">
              <a:solidFill>
                <a:srgbClr val="00B050"/>
              </a:solidFill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1447800" y="4495800"/>
            <a:ext cx="914400" cy="609600"/>
            <a:chOff x="2362200" y="2057400"/>
            <a:chExt cx="914400" cy="609600"/>
          </a:xfrm>
        </p:grpSpPr>
        <p:sp>
          <p:nvSpPr>
            <p:cNvPr id="85" name="Oval 84"/>
            <p:cNvSpPr/>
            <p:nvPr/>
          </p:nvSpPr>
          <p:spPr>
            <a:xfrm>
              <a:off x="3200400" y="2590800"/>
              <a:ext cx="76200" cy="76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2362200" y="2057400"/>
              <a:ext cx="838200" cy="533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/>
          <p:cNvSpPr txBox="1"/>
          <p:nvPr/>
        </p:nvSpPr>
        <p:spPr>
          <a:xfrm>
            <a:off x="163209" y="3564524"/>
            <a:ext cx="3189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Detailed Engineering Plan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 Black – Full Plan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 No line – Plan in development</a:t>
            </a:r>
          </a:p>
        </p:txBody>
      </p:sp>
      <p:grpSp>
        <p:nvGrpSpPr>
          <p:cNvPr id="88" name="Group 87"/>
          <p:cNvGrpSpPr/>
          <p:nvPr/>
        </p:nvGrpSpPr>
        <p:grpSpPr>
          <a:xfrm rot="7379755">
            <a:off x="6131557" y="3652371"/>
            <a:ext cx="867859" cy="919452"/>
            <a:chOff x="2362200" y="2057400"/>
            <a:chExt cx="914400" cy="609600"/>
          </a:xfrm>
        </p:grpSpPr>
        <p:sp>
          <p:nvSpPr>
            <p:cNvPr id="89" name="Oval 88"/>
            <p:cNvSpPr/>
            <p:nvPr/>
          </p:nvSpPr>
          <p:spPr>
            <a:xfrm>
              <a:off x="3200400" y="2590800"/>
              <a:ext cx="76200" cy="76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Connector 89"/>
            <p:cNvCxnSpPr/>
            <p:nvPr/>
          </p:nvCxnSpPr>
          <p:spPr>
            <a:xfrm>
              <a:off x="2362200" y="2057400"/>
              <a:ext cx="838200" cy="533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/>
          <p:cNvSpPr txBox="1"/>
          <p:nvPr/>
        </p:nvSpPr>
        <p:spPr>
          <a:xfrm>
            <a:off x="6477000" y="3564524"/>
            <a:ext cx="173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Committed Date</a:t>
            </a:r>
            <a:endParaRPr lang="en-US" u="sng" dirty="0"/>
          </a:p>
        </p:txBody>
      </p:sp>
      <p:grpSp>
        <p:nvGrpSpPr>
          <p:cNvPr id="92" name="Group 91"/>
          <p:cNvGrpSpPr/>
          <p:nvPr/>
        </p:nvGrpSpPr>
        <p:grpSpPr>
          <a:xfrm rot="10400422">
            <a:off x="5073136" y="5139490"/>
            <a:ext cx="914400" cy="609600"/>
            <a:chOff x="2362200" y="2057400"/>
            <a:chExt cx="914400" cy="609600"/>
          </a:xfrm>
        </p:grpSpPr>
        <p:sp>
          <p:nvSpPr>
            <p:cNvPr id="93" name="Oval 92"/>
            <p:cNvSpPr/>
            <p:nvPr/>
          </p:nvSpPr>
          <p:spPr>
            <a:xfrm>
              <a:off x="3200400" y="2590800"/>
              <a:ext cx="76200" cy="76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2362200" y="2057400"/>
              <a:ext cx="838200" cy="533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/>
          <p:cNvSpPr txBox="1"/>
          <p:nvPr/>
        </p:nvSpPr>
        <p:spPr>
          <a:xfrm>
            <a:off x="6019800" y="4895671"/>
            <a:ext cx="25691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Project Status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 Green – On Schedule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 Yellow – At Risk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 Red – Missing Schedule</a:t>
            </a:r>
            <a:endParaRPr lang="en-US" dirty="0"/>
          </a:p>
        </p:txBody>
      </p:sp>
      <p:cxnSp>
        <p:nvCxnSpPr>
          <p:cNvPr id="96" name="Straight Arrow Connector 95"/>
          <p:cNvCxnSpPr/>
          <p:nvPr/>
        </p:nvCxnSpPr>
        <p:spPr>
          <a:xfrm flipV="1">
            <a:off x="6019800" y="3749190"/>
            <a:ext cx="0" cy="901004"/>
          </a:xfrm>
          <a:prstGeom prst="straightConnector1">
            <a:avLst/>
          </a:prstGeom>
          <a:ln w="539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21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June 8</a:t>
            </a:r>
            <a:r>
              <a:rPr lang="en-US" baseline="30000" dirty="0" smtClean="0"/>
              <a:t>th</a:t>
            </a:r>
            <a:r>
              <a:rPr lang="en-US" dirty="0" smtClean="0"/>
              <a:t> Status F-Series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81000" y="838200"/>
            <a:ext cx="8372475" cy="533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PowerBase </a:t>
            </a:r>
            <a:r>
              <a:rPr lang="en-US" sz="1600" dirty="0">
                <a:solidFill>
                  <a:srgbClr val="008000"/>
                </a:solidFill>
                <a:latin typeface="Arial Narrow" pitchFamily="34" charset="0"/>
              </a:rPr>
              <a:t>and RTS 7.0.5 </a:t>
            </a:r>
          </a:p>
          <a:p>
            <a:pPr lvl="1"/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Support </a:t>
            </a:r>
            <a:r>
              <a:rPr lang="en-US" sz="1600" dirty="0">
                <a:solidFill>
                  <a:srgbClr val="008000"/>
                </a:solidFill>
                <a:latin typeface="Arial Narrow" pitchFamily="34" charset="0"/>
              </a:rPr>
              <a:t>for previously unsupported (older) 3rd party test set </a:t>
            </a:r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– complete</a:t>
            </a:r>
          </a:p>
          <a:p>
            <a:pPr lvl="1"/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GPS control of all MPRT and SMRT equipment - complete</a:t>
            </a:r>
            <a:endParaRPr lang="en-US" sz="1600" dirty="0">
              <a:solidFill>
                <a:srgbClr val="008000"/>
              </a:solidFill>
              <a:latin typeface="Arial Narrow" pitchFamily="34" charset="0"/>
            </a:endParaRPr>
          </a:p>
          <a:p>
            <a:pPr lvl="1"/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Further </a:t>
            </a:r>
            <a:r>
              <a:rPr lang="en-US" sz="1600" dirty="0">
                <a:solidFill>
                  <a:srgbClr val="008000"/>
                </a:solidFill>
                <a:latin typeface="Arial Narrow" pitchFamily="34" charset="0"/>
              </a:rPr>
              <a:t>integration of </a:t>
            </a:r>
            <a:r>
              <a:rPr lang="en-US" sz="1600" dirty="0" err="1" smtClean="0">
                <a:solidFill>
                  <a:srgbClr val="008000"/>
                </a:solidFill>
                <a:latin typeface="Arial Narrow" pitchFamily="34" charset="0"/>
              </a:rPr>
              <a:t>doble.dll</a:t>
            </a:r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 – interface complete, back end ongoing</a:t>
            </a:r>
            <a:endParaRPr lang="en-US" sz="1600" dirty="0">
              <a:solidFill>
                <a:srgbClr val="008000"/>
              </a:solidFill>
              <a:latin typeface="Arial Narrow" pitchFamily="34" charset="0"/>
            </a:endParaRPr>
          </a:p>
          <a:p>
            <a:endParaRPr lang="en-US" sz="1600" dirty="0" smtClean="0">
              <a:solidFill>
                <a:srgbClr val="008000"/>
              </a:solidFill>
              <a:latin typeface="Arial Narrow" pitchFamily="34" charset="0"/>
            </a:endParaRPr>
          </a:p>
          <a:p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PowerBase </a:t>
            </a:r>
            <a:r>
              <a:rPr lang="en-US" sz="1600" dirty="0">
                <a:solidFill>
                  <a:srgbClr val="008000"/>
                </a:solidFill>
                <a:latin typeface="Arial Narrow" pitchFamily="34" charset="0"/>
              </a:rPr>
              <a:t>v8 with RTS </a:t>
            </a:r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Engine: Release planned by end of FY 2016 </a:t>
            </a:r>
            <a:endParaRPr lang="en-US" sz="1600" dirty="0">
              <a:solidFill>
                <a:srgbClr val="008000"/>
              </a:solidFill>
              <a:latin typeface="Arial Narrow" pitchFamily="34" charset="0"/>
            </a:endParaRPr>
          </a:p>
          <a:p>
            <a:pPr lvl="1"/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Test </a:t>
            </a:r>
            <a:r>
              <a:rPr lang="en-US" sz="1600" dirty="0">
                <a:solidFill>
                  <a:srgbClr val="008000"/>
                </a:solidFill>
                <a:latin typeface="Arial Narrow" pitchFamily="34" charset="0"/>
              </a:rPr>
              <a:t>Set Configuration screens – complete</a:t>
            </a:r>
          </a:p>
          <a:p>
            <a:pPr lvl="1"/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Battery </a:t>
            </a:r>
            <a:r>
              <a:rPr lang="en-US" sz="1600" dirty="0">
                <a:solidFill>
                  <a:srgbClr val="008000"/>
                </a:solidFill>
                <a:latin typeface="Arial Narrow" pitchFamily="34" charset="0"/>
              </a:rPr>
              <a:t>Simulator screens – </a:t>
            </a:r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complete</a:t>
            </a:r>
          </a:p>
          <a:p>
            <a:pPr lvl="1"/>
            <a:r>
              <a:rPr lang="en-US" sz="1600" dirty="0">
                <a:solidFill>
                  <a:srgbClr val="008000"/>
                </a:solidFill>
                <a:latin typeface="Arial Narrow" pitchFamily="34" charset="0"/>
              </a:rPr>
              <a:t>Key/Value session store (for mobile and datacenter) - </a:t>
            </a:r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complete</a:t>
            </a:r>
          </a:p>
          <a:p>
            <a:pPr lvl="1"/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Nameplate screens - ongoing</a:t>
            </a:r>
            <a:endParaRPr lang="en-US" sz="1600" dirty="0">
              <a:solidFill>
                <a:srgbClr val="008000"/>
              </a:solidFill>
              <a:latin typeface="Arial Narrow" pitchFamily="34" charset="0"/>
            </a:endParaRPr>
          </a:p>
          <a:p>
            <a:pPr lvl="1"/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Mobile </a:t>
            </a:r>
            <a:r>
              <a:rPr lang="en-US" sz="1600" dirty="0">
                <a:solidFill>
                  <a:srgbClr val="008000"/>
                </a:solidFill>
                <a:latin typeface="Arial Narrow" pitchFamily="34" charset="0"/>
              </a:rPr>
              <a:t>interface testing – ongoing</a:t>
            </a:r>
          </a:p>
          <a:p>
            <a:pPr lvl="1"/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Managed </a:t>
            </a:r>
            <a:r>
              <a:rPr lang="en-US" sz="1600" dirty="0">
                <a:solidFill>
                  <a:srgbClr val="008000"/>
                </a:solidFill>
                <a:latin typeface="Arial Narrow" pitchFamily="34" charset="0"/>
              </a:rPr>
              <a:t>/ Unmanaged code call-in (RTS Engine) - ongoing</a:t>
            </a:r>
          </a:p>
          <a:p>
            <a:pPr lvl="1"/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Screen </a:t>
            </a:r>
            <a:r>
              <a:rPr lang="en-US" sz="1600" dirty="0">
                <a:solidFill>
                  <a:srgbClr val="008000"/>
                </a:solidFill>
                <a:latin typeface="Arial Narrow" pitchFamily="34" charset="0"/>
              </a:rPr>
              <a:t>Mirroring (websocket) - ongoing</a:t>
            </a:r>
          </a:p>
          <a:p>
            <a:pPr lvl="1"/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Report </a:t>
            </a:r>
            <a:r>
              <a:rPr lang="en-US" sz="1600" dirty="0">
                <a:solidFill>
                  <a:srgbClr val="008000"/>
                </a:solidFill>
                <a:latin typeface="Arial Narrow" pitchFamily="34" charset="0"/>
              </a:rPr>
              <a:t>designer – ongoing</a:t>
            </a:r>
          </a:p>
          <a:p>
            <a:pPr lvl="1"/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API </a:t>
            </a:r>
            <a:r>
              <a:rPr lang="en-US" sz="1600" dirty="0">
                <a:solidFill>
                  <a:srgbClr val="008000"/>
                </a:solidFill>
                <a:latin typeface="Arial Narrow" pitchFamily="34" charset="0"/>
              </a:rPr>
              <a:t>design – complete</a:t>
            </a:r>
          </a:p>
          <a:p>
            <a:pPr lvl="1"/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SQLite </a:t>
            </a:r>
            <a:r>
              <a:rPr lang="en-US" sz="1600" dirty="0">
                <a:solidFill>
                  <a:srgbClr val="008000"/>
                </a:solidFill>
                <a:latin typeface="Arial Narrow" pitchFamily="34" charset="0"/>
              </a:rPr>
              <a:t>support – ongoing</a:t>
            </a:r>
          </a:p>
          <a:p>
            <a:pPr lvl="1"/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Protection </a:t>
            </a:r>
            <a:r>
              <a:rPr lang="en-US" sz="1600" dirty="0">
                <a:solidFill>
                  <a:srgbClr val="008000"/>
                </a:solidFill>
                <a:latin typeface="Arial Narrow" pitchFamily="34" charset="0"/>
              </a:rPr>
              <a:t>Suite import – </a:t>
            </a:r>
            <a:r>
              <a:rPr lang="en-US" sz="1600" dirty="0" smtClean="0">
                <a:solidFill>
                  <a:srgbClr val="008000"/>
                </a:solidFill>
                <a:latin typeface="Arial Narrow" pitchFamily="34" charset="0"/>
              </a:rPr>
              <a:t>ongoing</a:t>
            </a:r>
          </a:p>
          <a:p>
            <a:pPr marL="914400" lvl="2" indent="0">
              <a:buNone/>
            </a:pPr>
            <a:endParaRPr lang="en-US" sz="1050" dirty="0" smtClean="0">
              <a:solidFill>
                <a:srgbClr val="008E0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914400" lvl="2" indent="0">
              <a:buNone/>
            </a:pPr>
            <a:endParaRPr lang="en-US" sz="1050" dirty="0">
              <a:solidFill>
                <a:srgbClr val="008E0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05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lvl="1"/>
            <a:endParaRPr lang="en-US" sz="1050" dirty="0" smtClean="0">
              <a:solidFill>
                <a:srgbClr val="008E00"/>
              </a:solidFill>
              <a:latin typeface="Arial Narrow" pitchFamily="34" charset="0"/>
            </a:endParaRPr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FontTx/>
              <a:buNone/>
            </a:pPr>
            <a:endParaRPr lang="en-US" sz="105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04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sldNum" sz="quarter" idx="4294967295"/>
          </p:nvPr>
        </p:nvSpPr>
        <p:spPr>
          <a:xfrm>
            <a:off x="8524741" y="6325341"/>
            <a:ext cx="162059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grpSp>
        <p:nvGrpSpPr>
          <p:cNvPr id="137" name="Group 137"/>
          <p:cNvGrpSpPr/>
          <p:nvPr/>
        </p:nvGrpSpPr>
        <p:grpSpPr>
          <a:xfrm>
            <a:off x="385762" y="812096"/>
            <a:ext cx="8400185" cy="6045903"/>
            <a:chOff x="0" y="-106689"/>
            <a:chExt cx="8400184" cy="6305013"/>
          </a:xfrm>
        </p:grpSpPr>
        <p:sp>
          <p:nvSpPr>
            <p:cNvPr id="135" name="Shape 135"/>
            <p:cNvSpPr/>
            <p:nvPr/>
          </p:nvSpPr>
          <p:spPr>
            <a:xfrm>
              <a:off x="27709" y="-106689"/>
              <a:ext cx="8372475" cy="6305013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500"/>
                </a:spcBef>
                <a:defRPr sz="1000">
                  <a:solidFill>
                    <a:srgbClr val="FF0000"/>
                  </a:solidFill>
                </a:defRPr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0" y="0"/>
              <a:ext cx="8372475" cy="39559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342900" indent="-342900">
                <a:spcBef>
                  <a:spcPts val="300"/>
                </a:spcBef>
                <a:buSzPct val="100000"/>
                <a:buChar char="•"/>
                <a:defRPr sz="1600">
                  <a:solidFill>
                    <a:srgbClr val="008000"/>
                  </a:solidFill>
                  <a:latin typeface="Arial Narrow"/>
                  <a:ea typeface="Arial Narrow"/>
                  <a:cs typeface="Arial Narrow"/>
                  <a:sym typeface="Arial Narrow"/>
                </a:defRPr>
              </a:pPr>
              <a:r>
                <a:rPr lang="en-US" dirty="0" smtClean="0"/>
                <a:t>PowerBase Customer Status: </a:t>
              </a:r>
            </a:p>
            <a:p>
              <a:pPr marL="1200150" lvl="2" indent="-285750">
                <a:spcBef>
                  <a:spcPts val="200"/>
                </a:spcBef>
                <a:buSzPct val="100000"/>
                <a:buChar char="–"/>
                <a:defRPr sz="1200">
                  <a:solidFill>
                    <a:srgbClr val="008000"/>
                  </a:solidFill>
                  <a:latin typeface="Arial Narrow"/>
                  <a:ea typeface="Arial Narrow"/>
                  <a:cs typeface="Arial Narrow"/>
                  <a:sym typeface="Arial Narrow"/>
                </a:defRPr>
              </a:pPr>
              <a:endParaRPr lang="en-US" dirty="0"/>
            </a:p>
            <a:p>
              <a:pPr marL="742950" lvl="1" indent="-285750">
                <a:spcBef>
                  <a:spcPts val="200"/>
                </a:spcBef>
                <a:buSzPct val="100000"/>
                <a:buChar char="–"/>
                <a:defRPr sz="1200">
                  <a:solidFill>
                    <a:srgbClr val="008000"/>
                  </a:solidFill>
                  <a:latin typeface="Arial Narrow"/>
                  <a:ea typeface="Arial Narrow"/>
                  <a:cs typeface="Arial Narrow"/>
                  <a:sym typeface="Arial Narrow"/>
                </a:defRPr>
              </a:pPr>
              <a:endParaRPr lang="en-US" dirty="0" smtClean="0"/>
            </a:p>
            <a:p>
              <a:pPr marL="342900" indent="-342900">
                <a:spcBef>
                  <a:spcPts val="500"/>
                </a:spcBef>
                <a:buSzPct val="100000"/>
                <a:buChar char="•"/>
                <a:defRPr sz="1200">
                  <a:solidFill>
                    <a:srgbClr val="FF0000"/>
                  </a:solidFill>
                  <a:latin typeface="Arial Narrow"/>
                  <a:ea typeface="Arial Narrow"/>
                  <a:cs typeface="Arial Narrow"/>
                  <a:sym typeface="Arial Narrow"/>
                </a:defRPr>
              </a:pPr>
              <a:endParaRPr sz="2400" dirty="0"/>
            </a:p>
            <a:p>
              <a:pPr lvl="1">
                <a:spcBef>
                  <a:spcPts val="500"/>
                </a:spcBef>
                <a:defRPr sz="1200">
                  <a:solidFill>
                    <a:srgbClr val="008E00"/>
                  </a:solidFill>
                  <a:latin typeface="Arial Narrow"/>
                  <a:ea typeface="Arial Narrow"/>
                  <a:cs typeface="Arial Narrow"/>
                  <a:sym typeface="Arial Narrow"/>
                </a:defRPr>
              </a:pPr>
              <a:endParaRPr sz="2400" dirty="0"/>
            </a:p>
            <a:p>
              <a:pPr lvl="2">
                <a:spcBef>
                  <a:spcPts val="500"/>
                </a:spcBef>
                <a:defRPr sz="1000">
                  <a:solidFill>
                    <a:srgbClr val="008E00"/>
                  </a:solidFill>
                  <a:latin typeface="Arial Narrow"/>
                  <a:ea typeface="Arial Narrow"/>
                  <a:cs typeface="Arial Narrow"/>
                  <a:sym typeface="Arial Narrow"/>
                </a:defRPr>
              </a:pPr>
              <a:endParaRPr sz="2400" dirty="0"/>
            </a:p>
            <a:p>
              <a:pPr lvl="2">
                <a:spcBef>
                  <a:spcPts val="500"/>
                </a:spcBef>
                <a:defRPr sz="1000">
                  <a:solidFill>
                    <a:srgbClr val="008E00"/>
                  </a:solidFill>
                  <a:latin typeface="Arial Narrow"/>
                  <a:ea typeface="Arial Narrow"/>
                  <a:cs typeface="Arial Narrow"/>
                  <a:sym typeface="Arial Narrow"/>
                </a:defRPr>
              </a:pPr>
              <a:endParaRPr sz="2400" dirty="0"/>
            </a:p>
            <a:p>
              <a:pPr lvl="1">
                <a:spcBef>
                  <a:spcPts val="500"/>
                </a:spcBef>
                <a:defRPr sz="1000">
                  <a:solidFill>
                    <a:srgbClr val="FFFF00"/>
                  </a:solidFill>
                  <a:latin typeface="Arial Narrow"/>
                  <a:ea typeface="Arial Narrow"/>
                  <a:cs typeface="Arial Narrow"/>
                  <a:sym typeface="Arial Narrow"/>
                </a:defRPr>
              </a:pPr>
              <a:endParaRPr sz="2400" dirty="0"/>
            </a:p>
            <a:p>
              <a:pPr marL="742950" lvl="1" indent="-285750">
                <a:spcBef>
                  <a:spcPts val="500"/>
                </a:spcBef>
                <a:buSzPct val="100000"/>
                <a:buChar char="–"/>
                <a:defRPr sz="1000">
                  <a:solidFill>
                    <a:srgbClr val="008E00"/>
                  </a:solidFill>
                  <a:latin typeface="Arial Narrow"/>
                  <a:ea typeface="Arial Narrow"/>
                  <a:cs typeface="Arial Narrow"/>
                  <a:sym typeface="Arial Narrow"/>
                </a:defRPr>
              </a:pPr>
              <a:endParaRPr sz="2400" dirty="0"/>
            </a:p>
            <a:p>
              <a:pPr>
                <a:spcBef>
                  <a:spcPts val="500"/>
                </a:spcBef>
                <a:defRPr sz="1000"/>
              </a:pPr>
              <a:endParaRPr sz="24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June 8</a:t>
            </a:r>
            <a:r>
              <a:rPr lang="en-US" baseline="30000" dirty="0" smtClean="0"/>
              <a:t>th</a:t>
            </a:r>
            <a:r>
              <a:rPr lang="en-US" dirty="0" smtClean="0"/>
              <a:t> Status F-Series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200400" y="990600"/>
          <a:ext cx="5228811" cy="4983150"/>
        </p:xfrm>
        <a:graphic>
          <a:graphicData uri="http://schemas.openxmlformats.org/drawingml/2006/table">
            <a:tbl>
              <a:tblPr/>
              <a:tblGrid>
                <a:gridCol w="2140654"/>
                <a:gridCol w="1146361"/>
                <a:gridCol w="1941796"/>
              </a:tblGrid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Company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Status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Project Summary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BTU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Active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PB7 Implementation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California Dept Water Resources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Pending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PB7 Implementation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Calpine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Active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PB7 Implementation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CEMIG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Complete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PB7 Implementation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Centerpoint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Complete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Professional Services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City of Santa Clara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Active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Professional Services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Cross Texas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Active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PB7 Implementation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Dynegy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Active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Professional Services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East Kentucky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Complete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Professional Services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Exelon-ComEd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Active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Professional Services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Exelon-PECO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Active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PB7 Implementation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FirstEnergy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Pending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PB7 Implementation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GRDA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Complete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Professional Services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Hetch Hetchy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Active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PB7 Implementation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KCBPU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Pending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PB7 Implementation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Modesto Irrigation District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Quote submitted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PB7 Implementation/Cascade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NRG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Active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PB7 Implementation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NV Energy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Complete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PB7 Training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Oncor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Pending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PB7 Implementation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OPPD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Complete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PB7 Implementation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PG&amp;E Trans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Complete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Professional Services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PPL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Complete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PB7 Implementation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Public Service Co of New Mexico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Active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PB7 Implementation/Cascade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San Diego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Quote submitted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Professional Services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SECO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Pending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PB7 Training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SRP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Complete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Professional Services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Tampa (TECO)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Complete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Professional Services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Tri-State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Active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PB7 Implementation/Cascade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Tucson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Pending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PB7 Implementation</a:t>
                      </a:r>
                    </a:p>
                  </a:txBody>
                  <a:tcPr marL="11698" marR="11698" marT="116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66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FY2015: F-Series Development Plan</a:t>
            </a:r>
            <a:endParaRPr lang="en-US" dirty="0"/>
          </a:p>
        </p:txBody>
      </p:sp>
      <p:grpSp>
        <p:nvGrpSpPr>
          <p:cNvPr id="2" name="Group 4"/>
          <p:cNvGrpSpPr/>
          <p:nvPr/>
        </p:nvGrpSpPr>
        <p:grpSpPr>
          <a:xfrm>
            <a:off x="1119985" y="3032974"/>
            <a:ext cx="7643015" cy="396026"/>
            <a:chOff x="738984" y="2270975"/>
            <a:chExt cx="7643015" cy="396026"/>
          </a:xfrm>
        </p:grpSpPr>
        <p:sp>
          <p:nvSpPr>
            <p:cNvPr id="6" name="Flowchart: Magnetic Disk 5"/>
            <p:cNvSpPr/>
            <p:nvPr/>
          </p:nvSpPr>
          <p:spPr>
            <a:xfrm rot="16200000">
              <a:off x="770418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74456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9</a:t>
              </a:r>
            </a:p>
          </p:txBody>
        </p:sp>
        <p:sp>
          <p:nvSpPr>
            <p:cNvPr id="8" name="Flowchart: Magnetic Disk 7"/>
            <p:cNvSpPr/>
            <p:nvPr/>
          </p:nvSpPr>
          <p:spPr>
            <a:xfrm rot="16200000">
              <a:off x="7047855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18123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8</a:t>
              </a:r>
              <a:endParaRPr lang="en-US" sz="1600" dirty="0"/>
            </a:p>
          </p:txBody>
        </p:sp>
        <p:sp>
          <p:nvSpPr>
            <p:cNvPr id="10" name="Flowchart: Magnetic Disk 9"/>
            <p:cNvSpPr/>
            <p:nvPr/>
          </p:nvSpPr>
          <p:spPr>
            <a:xfrm rot="16200000">
              <a:off x="647356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43831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7</a:t>
              </a:r>
            </a:p>
          </p:txBody>
        </p:sp>
        <p:sp>
          <p:nvSpPr>
            <p:cNvPr id="12" name="Flowchart: Magnetic Disk 11"/>
            <p:cNvSpPr/>
            <p:nvPr/>
          </p:nvSpPr>
          <p:spPr>
            <a:xfrm rot="16200000">
              <a:off x="589927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69539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6</a:t>
              </a:r>
              <a:endParaRPr lang="en-US" sz="1600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 rot="16200000">
              <a:off x="5242938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13205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5</a:t>
              </a:r>
              <a:endParaRPr lang="en-US" sz="1600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 rot="16200000">
              <a:off x="4668646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38913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4</a:t>
              </a:r>
              <a:endParaRPr lang="en-US" sz="1600" dirty="0"/>
            </a:p>
          </p:txBody>
        </p:sp>
        <p:sp>
          <p:nvSpPr>
            <p:cNvPr id="18" name="Flowchart: Magnetic Disk 17"/>
            <p:cNvSpPr/>
            <p:nvPr/>
          </p:nvSpPr>
          <p:spPr>
            <a:xfrm rot="16200000">
              <a:off x="409435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64621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3</a:t>
              </a:r>
            </a:p>
          </p:txBody>
        </p:sp>
        <p:sp>
          <p:nvSpPr>
            <p:cNvPr id="20" name="Flowchart: Magnetic Disk 19"/>
            <p:cNvSpPr/>
            <p:nvPr/>
          </p:nvSpPr>
          <p:spPr>
            <a:xfrm rot="16200000">
              <a:off x="352006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90329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2</a:t>
              </a:r>
              <a:endParaRPr lang="en-US" sz="1600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 rot="16200000">
              <a:off x="2924817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95084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</a:t>
              </a:r>
              <a:endParaRPr lang="en-US" sz="1600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 rot="16200000">
              <a:off x="226721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37479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12</a:t>
              </a:r>
              <a:endParaRPr lang="en-US" sz="1600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 rot="16200000">
              <a:off x="169291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63187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11</a:t>
              </a:r>
              <a:endParaRPr lang="en-US" sz="1600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 rot="16200000">
              <a:off x="1035795" y="1989190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55645" y="2297669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10</a:t>
              </a:r>
              <a:endParaRPr lang="en-US" sz="1600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4419600" y="4038600"/>
            <a:ext cx="766732" cy="38100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PW 4.0 for SCE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988590" y="3581400"/>
            <a:ext cx="840210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rgbClr val="008000"/>
                </a:solidFill>
              </a:rPr>
              <a:t>FW 4.31.1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407143" y="3581400"/>
            <a:ext cx="774457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PS 4.0 for SCE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848600" y="3581399"/>
            <a:ext cx="762000" cy="3630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FW 5.6.0</a:t>
            </a:r>
          </a:p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Beta</a:t>
            </a:r>
            <a:endParaRPr lang="en-US" sz="1200" dirty="0">
              <a:solidFill>
                <a:srgbClr val="008000"/>
              </a:solidFill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1892157" y="3505200"/>
            <a:ext cx="12843" cy="1966229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988590" y="4008120"/>
            <a:ext cx="840210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FW 5.5.1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143000" y="5105400"/>
            <a:ext cx="685800" cy="3660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E00"/>
                </a:solidFill>
              </a:rPr>
              <a:t>F6TesT 3.12.2</a:t>
            </a:r>
            <a:endParaRPr lang="en-US" sz="1200" dirty="0">
              <a:solidFill>
                <a:srgbClr val="008E0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352800" y="3505200"/>
            <a:ext cx="0" cy="45720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246372" y="3505200"/>
            <a:ext cx="11428" cy="137160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2540270" y="3581400"/>
            <a:ext cx="736330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FW 5.5.2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542408" y="2409182"/>
            <a:ext cx="648592" cy="3340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E00"/>
                </a:solidFill>
              </a:rPr>
              <a:t>F6052 HW v4</a:t>
            </a:r>
            <a:endParaRPr lang="en-US" sz="1200" dirty="0">
              <a:solidFill>
                <a:srgbClr val="008E00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4267200" y="1875782"/>
            <a:ext cx="0" cy="1096018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3429000" y="3581400"/>
            <a:ext cx="748949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F6052 FW 2.2.0</a:t>
            </a:r>
            <a:endParaRPr lang="en-US" sz="1200" dirty="0">
              <a:solidFill>
                <a:srgbClr val="008000"/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324600" y="3505200"/>
            <a:ext cx="0" cy="126582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267200" y="3505200"/>
            <a:ext cx="0" cy="50292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495800" y="4495800"/>
            <a:ext cx="685800" cy="3660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E00"/>
                </a:solidFill>
              </a:rPr>
              <a:t>F6TesT 3.12.3</a:t>
            </a:r>
            <a:endParaRPr lang="en-US" sz="1200" dirty="0">
              <a:solidFill>
                <a:srgbClr val="008E00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5488410" y="1875782"/>
            <a:ext cx="5138" cy="1096018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495800" y="2409182"/>
            <a:ext cx="878061" cy="3340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E00"/>
                </a:solidFill>
              </a:rPr>
              <a:t>F6150e-3I</a:t>
            </a:r>
            <a:endParaRPr lang="en-US" sz="1200" dirty="0">
              <a:solidFill>
                <a:srgbClr val="008E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781800" y="4038600"/>
            <a:ext cx="866120" cy="3660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rgbClr val="008E00"/>
              </a:solidFill>
            </a:endParaRPr>
          </a:p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61850Test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en-US" sz="1200" dirty="0" smtClean="0">
                <a:solidFill>
                  <a:srgbClr val="008000"/>
                </a:solidFill>
              </a:rPr>
              <a:t>v1.1.0</a:t>
            </a:r>
          </a:p>
          <a:p>
            <a:pPr algn="ctr"/>
            <a:endParaRPr lang="en-US" sz="1200" dirty="0">
              <a:solidFill>
                <a:srgbClr val="008E00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493548" y="3581400"/>
            <a:ext cx="754852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FW 5.5.3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788379" y="4038600"/>
            <a:ext cx="822221" cy="533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F6MAC  v5.0.0 Beta</a:t>
            </a:r>
            <a:endParaRPr lang="en-US" sz="1200" dirty="0">
              <a:solidFill>
                <a:srgbClr val="008000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8686800" y="3505200"/>
            <a:ext cx="2" cy="106680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445623" y="1875782"/>
            <a:ext cx="928238" cy="3340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E00"/>
                </a:solidFill>
              </a:rPr>
              <a:t>F6 FPGA v2</a:t>
            </a:r>
            <a:endParaRPr lang="en-US" sz="1200" dirty="0">
              <a:solidFill>
                <a:srgbClr val="008E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352800" y="1875782"/>
            <a:ext cx="838201" cy="3340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F5851- 14 &amp; 32 pin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628515" y="3944485"/>
            <a:ext cx="619885" cy="3227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PS</a:t>
            </a:r>
          </a:p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4.0.1</a:t>
            </a:r>
            <a:r>
              <a:rPr lang="en-US" sz="1200" dirty="0" smtClean="0">
                <a:solidFill>
                  <a:srgbClr val="FFFF00"/>
                </a:solidFill>
              </a:rPr>
              <a:t> 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657706" y="4419600"/>
            <a:ext cx="590694" cy="3514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PW 4.0.1</a:t>
            </a:r>
            <a:endParaRPr lang="en-US" sz="1200" dirty="0">
              <a:solidFill>
                <a:srgbClr val="008000"/>
              </a:solidFill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7696200" y="3505200"/>
            <a:ext cx="0" cy="899429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7391400" y="2409182"/>
            <a:ext cx="1143000" cy="3340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E00"/>
                </a:solidFill>
              </a:rPr>
              <a:t>F6 SV FPGA v4</a:t>
            </a:r>
            <a:endParaRPr lang="en-US" sz="1200" dirty="0">
              <a:solidFill>
                <a:srgbClr val="008E00"/>
              </a:solidFill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8610600" y="1828800"/>
            <a:ext cx="0" cy="114300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6934200" y="3581400"/>
            <a:ext cx="685800" cy="3660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E00"/>
                </a:solidFill>
              </a:rPr>
              <a:t>F6TesT 3.12.4</a:t>
            </a:r>
            <a:endParaRPr lang="en-US" sz="1200" dirty="0">
              <a:solidFill>
                <a:srgbClr val="008E0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91400" y="1828800"/>
            <a:ext cx="1143000" cy="3340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E00"/>
                </a:solidFill>
              </a:rPr>
              <a:t>F6 UTP v1</a:t>
            </a:r>
            <a:endParaRPr lang="en-US" sz="1200" dirty="0">
              <a:solidFill>
                <a:srgbClr val="008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98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FY2016: F-Series Development Plan</a:t>
            </a:r>
            <a:endParaRPr lang="en-US" dirty="0"/>
          </a:p>
        </p:txBody>
      </p:sp>
      <p:grpSp>
        <p:nvGrpSpPr>
          <p:cNvPr id="2" name="Group 4"/>
          <p:cNvGrpSpPr/>
          <p:nvPr/>
        </p:nvGrpSpPr>
        <p:grpSpPr>
          <a:xfrm>
            <a:off x="1119985" y="3032974"/>
            <a:ext cx="7643015" cy="396026"/>
            <a:chOff x="738984" y="2270975"/>
            <a:chExt cx="7643015" cy="396026"/>
          </a:xfrm>
        </p:grpSpPr>
        <p:sp>
          <p:nvSpPr>
            <p:cNvPr id="6" name="Flowchart: Magnetic Disk 5"/>
            <p:cNvSpPr/>
            <p:nvPr/>
          </p:nvSpPr>
          <p:spPr>
            <a:xfrm rot="16200000">
              <a:off x="770418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74456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9</a:t>
              </a:r>
            </a:p>
          </p:txBody>
        </p:sp>
        <p:sp>
          <p:nvSpPr>
            <p:cNvPr id="8" name="Flowchart: Magnetic Disk 7"/>
            <p:cNvSpPr/>
            <p:nvPr/>
          </p:nvSpPr>
          <p:spPr>
            <a:xfrm rot="16200000">
              <a:off x="7047855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18123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8</a:t>
              </a:r>
              <a:endParaRPr lang="en-US" sz="1600" dirty="0"/>
            </a:p>
          </p:txBody>
        </p:sp>
        <p:sp>
          <p:nvSpPr>
            <p:cNvPr id="10" name="Flowchart: Magnetic Disk 9"/>
            <p:cNvSpPr/>
            <p:nvPr/>
          </p:nvSpPr>
          <p:spPr>
            <a:xfrm rot="16200000">
              <a:off x="647356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43831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7</a:t>
              </a:r>
            </a:p>
          </p:txBody>
        </p:sp>
        <p:sp>
          <p:nvSpPr>
            <p:cNvPr id="12" name="Flowchart: Magnetic Disk 11"/>
            <p:cNvSpPr/>
            <p:nvPr/>
          </p:nvSpPr>
          <p:spPr>
            <a:xfrm rot="16200000">
              <a:off x="589927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69539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6</a:t>
              </a:r>
              <a:endParaRPr lang="en-US" sz="1600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 rot="16200000">
              <a:off x="5242938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13205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5</a:t>
              </a:r>
              <a:endParaRPr lang="en-US" sz="1600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 rot="16200000">
              <a:off x="4668646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38913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4</a:t>
              </a:r>
              <a:endParaRPr lang="en-US" sz="1600" dirty="0"/>
            </a:p>
          </p:txBody>
        </p:sp>
        <p:sp>
          <p:nvSpPr>
            <p:cNvPr id="18" name="Flowchart: Magnetic Disk 17"/>
            <p:cNvSpPr/>
            <p:nvPr/>
          </p:nvSpPr>
          <p:spPr>
            <a:xfrm rot="16200000">
              <a:off x="409435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64621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3</a:t>
              </a:r>
            </a:p>
          </p:txBody>
        </p:sp>
        <p:sp>
          <p:nvSpPr>
            <p:cNvPr id="20" name="Flowchart: Magnetic Disk 19"/>
            <p:cNvSpPr/>
            <p:nvPr/>
          </p:nvSpPr>
          <p:spPr>
            <a:xfrm rot="16200000">
              <a:off x="352006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90329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2</a:t>
              </a:r>
              <a:endParaRPr lang="en-US" sz="1600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 rot="16200000">
              <a:off x="2924817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95084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</a:t>
              </a:r>
              <a:endParaRPr lang="en-US" sz="1600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 rot="16200000">
              <a:off x="226721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37479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12</a:t>
              </a:r>
              <a:endParaRPr lang="en-US" sz="1600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 rot="16200000">
              <a:off x="169291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63187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11</a:t>
              </a:r>
              <a:endParaRPr lang="en-US" sz="1600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 rot="16200000">
              <a:off x="1035795" y="1989190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55645" y="2297669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10</a:t>
              </a:r>
              <a:endParaRPr lang="en-US" sz="1600" dirty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1741034" y="4038600"/>
            <a:ext cx="925966" cy="3660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rgbClr val="008E00"/>
              </a:solidFill>
            </a:endParaRPr>
          </a:p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61850Test</a:t>
            </a:r>
          </a:p>
          <a:p>
            <a:pPr algn="ctr"/>
            <a:r>
              <a:rPr lang="en-US" sz="1200" dirty="0">
                <a:solidFill>
                  <a:srgbClr val="008000"/>
                </a:solidFill>
              </a:rPr>
              <a:t>v</a:t>
            </a:r>
            <a:r>
              <a:rPr lang="en-US" sz="1200" dirty="0" smtClean="0">
                <a:solidFill>
                  <a:srgbClr val="008000"/>
                </a:solidFill>
              </a:rPr>
              <a:t>2.0.0</a:t>
            </a:r>
          </a:p>
          <a:p>
            <a:pPr algn="ctr"/>
            <a:endParaRPr lang="en-US" sz="1200" dirty="0">
              <a:solidFill>
                <a:srgbClr val="008E0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705600" y="3581400"/>
            <a:ext cx="745131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FF00"/>
                </a:solidFill>
              </a:rPr>
              <a:t>PS v4.2.0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696200" y="914400"/>
            <a:ext cx="838201" cy="3340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F5851- 24 &amp; 26 pin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917076" y="1951982"/>
            <a:ext cx="1226924" cy="3340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F8 Single Phase - Prototype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90036" y="2411123"/>
            <a:ext cx="1253964" cy="5606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F8 Distributed / Three Phase - Prototype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495408" y="1266182"/>
            <a:ext cx="648592" cy="3340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E00"/>
                </a:solidFill>
              </a:rPr>
              <a:t>F6052 HW v5</a:t>
            </a:r>
            <a:endParaRPr lang="en-US" sz="1200" dirty="0">
              <a:solidFill>
                <a:srgbClr val="008E00"/>
              </a:solidFill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7162800" y="2514600"/>
            <a:ext cx="0" cy="41022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8305800" y="4495800"/>
            <a:ext cx="826633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E00"/>
                </a:solidFill>
              </a:rPr>
              <a:t>PS v5.0</a:t>
            </a:r>
            <a:endParaRPr lang="en-US" sz="1200" dirty="0">
              <a:solidFill>
                <a:srgbClr val="008E0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640967" y="4419600"/>
            <a:ext cx="826633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FF00"/>
                </a:solidFill>
              </a:rPr>
              <a:t>FW v5.7.0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305800" y="4876800"/>
            <a:ext cx="838200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FW</a:t>
            </a:r>
            <a:r>
              <a:rPr lang="en-US" sz="1200" dirty="0" smtClean="0">
                <a:solidFill>
                  <a:srgbClr val="FFFF00"/>
                </a:solidFill>
              </a:rPr>
              <a:t> </a:t>
            </a:r>
            <a:r>
              <a:rPr lang="en-US" sz="1200" dirty="0" smtClean="0">
                <a:solidFill>
                  <a:srgbClr val="008000"/>
                </a:solidFill>
              </a:rPr>
              <a:t>v5.8.0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821567" y="3962400"/>
            <a:ext cx="750433" cy="3660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F6TesT v4.0.0</a:t>
            </a:r>
            <a:endParaRPr lang="en-US" sz="1200" dirty="0">
              <a:solidFill>
                <a:srgbClr val="008000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2743200" y="3505200"/>
            <a:ext cx="8530" cy="213360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726567" y="3581400"/>
            <a:ext cx="750433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FF00"/>
                </a:solidFill>
              </a:rPr>
              <a:t>PS v4.0.2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738135" y="3962400"/>
            <a:ext cx="738865" cy="3762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FF00"/>
                </a:solidFill>
              </a:rPr>
              <a:t>PW v4.0.2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85800" y="3581400"/>
            <a:ext cx="838200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PS v4.1.0 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5800" y="4038600"/>
            <a:ext cx="838200" cy="3000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PW v4.1.0</a:t>
            </a:r>
            <a:endParaRPr lang="en-US" sz="1200" dirty="0">
              <a:solidFill>
                <a:srgbClr val="008000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1600200" y="3482071"/>
            <a:ext cx="0" cy="1013729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752600" y="5257800"/>
            <a:ext cx="925967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F6MAC  v5.0.0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28800" y="4495800"/>
            <a:ext cx="826633" cy="3047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rgbClr val="008000"/>
              </a:solidFill>
            </a:endParaRPr>
          </a:p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FW v5.6.0</a:t>
            </a:r>
          </a:p>
          <a:p>
            <a:pPr algn="ctr"/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905000" y="3581400"/>
            <a:ext cx="750433" cy="31977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PS v4.1.1 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895600" y="3581400"/>
            <a:ext cx="750433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rgbClr val="008000"/>
                </a:solidFill>
              </a:rPr>
              <a:t>PS v4.1.2 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895600" y="3962400"/>
            <a:ext cx="750433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PS v4.1.3 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752600" y="4876800"/>
            <a:ext cx="914400" cy="3047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rgbClr val="008000"/>
              </a:solidFill>
            </a:endParaRPr>
          </a:p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FW v4.31.3</a:t>
            </a:r>
          </a:p>
          <a:p>
            <a:pPr algn="ctr"/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813037" y="4419600"/>
            <a:ext cx="758964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PB v7.0.5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733800" y="4800600"/>
            <a:ext cx="838200" cy="3660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RTS v7.0.5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772400" y="4038600"/>
            <a:ext cx="9144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PB v8</a:t>
            </a:r>
            <a:endParaRPr lang="en-US" sz="1200" dirty="0">
              <a:solidFill>
                <a:srgbClr val="008000"/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733800" y="3505200"/>
            <a:ext cx="0" cy="1219199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553200" y="3505200"/>
            <a:ext cx="4553" cy="83343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810000" y="3581400"/>
            <a:ext cx="750433" cy="31977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PS v4.1.4 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907167" y="4343400"/>
            <a:ext cx="750433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PW v4.1.1 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640968" y="3962400"/>
            <a:ext cx="826632" cy="3660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rgbClr val="008E00"/>
              </a:solidFill>
            </a:endParaRPr>
          </a:p>
          <a:p>
            <a:pPr algn="ctr"/>
            <a:r>
              <a:rPr lang="en-US" sz="1200" dirty="0" smtClean="0">
                <a:solidFill>
                  <a:srgbClr val="FFFF00"/>
                </a:solidFill>
              </a:rPr>
              <a:t>61850Test</a:t>
            </a:r>
          </a:p>
          <a:p>
            <a:pPr algn="ctr"/>
            <a:r>
              <a:rPr lang="en-US" sz="1200" dirty="0" smtClean="0">
                <a:solidFill>
                  <a:srgbClr val="FFFF00"/>
                </a:solidFill>
              </a:rPr>
              <a:t>v2.0.1</a:t>
            </a:r>
          </a:p>
          <a:p>
            <a:pPr algn="ctr"/>
            <a:endParaRPr lang="en-US" sz="1200" dirty="0">
              <a:solidFill>
                <a:srgbClr val="008E00"/>
              </a:solidFill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5638800" y="3505200"/>
            <a:ext cx="0" cy="45720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4735964" y="3657601"/>
            <a:ext cx="826636" cy="3047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rgbClr val="008000"/>
              </a:solidFill>
            </a:endParaRPr>
          </a:p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FW v5.6.1</a:t>
            </a:r>
          </a:p>
          <a:p>
            <a:pPr algn="ctr"/>
            <a:endParaRPr lang="en-US" sz="1200" dirty="0">
              <a:solidFill>
                <a:srgbClr val="008000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4659766" y="3505200"/>
            <a:ext cx="2" cy="175260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7620000" y="3581400"/>
            <a:ext cx="898421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rgbClr val="008E00"/>
              </a:solidFill>
            </a:endParaRPr>
          </a:p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61850TestBeta v2.1.0</a:t>
            </a:r>
          </a:p>
          <a:p>
            <a:pPr algn="ctr"/>
            <a:endParaRPr lang="en-US" sz="1200" dirty="0">
              <a:solidFill>
                <a:srgbClr val="008E00"/>
              </a:solidFill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7532374" y="3505200"/>
            <a:ext cx="11426" cy="1219199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5867400" y="2561582"/>
            <a:ext cx="1219200" cy="3340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E00"/>
                </a:solidFill>
              </a:rPr>
              <a:t>F6 CPU FPGA v5</a:t>
            </a:r>
            <a:endParaRPr lang="en-US" sz="1200" dirty="0">
              <a:solidFill>
                <a:srgbClr val="008E00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239000" y="1447800"/>
            <a:ext cx="1219200" cy="3340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E00"/>
                </a:solidFill>
              </a:rPr>
              <a:t>F6 SV FPGA v5</a:t>
            </a:r>
            <a:endParaRPr lang="en-US" sz="1200" dirty="0">
              <a:solidFill>
                <a:srgbClr val="008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37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ARMS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sz="1800" dirty="0">
                <a:hlinkClick r:id="rId2" action="ppaction://hlinksldjump"/>
              </a:rPr>
              <a:t>Return to Table of Contents</a:t>
            </a:r>
            <a:endParaRPr lang="en-US" sz="1800" dirty="0"/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Engineering Development </a:t>
            </a:r>
            <a:r>
              <a:rPr lang="en-US" sz="2400" dirty="0" smtClean="0"/>
              <a:t>Plan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91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066800"/>
            <a:ext cx="8296275" cy="510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 smtClean="0">
              <a:solidFill>
                <a:srgbClr val="00800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110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sz="1600" b="1" dirty="0">
                <a:latin typeface="+mj-lt"/>
              </a:rPr>
              <a:t>ARMS </a:t>
            </a:r>
            <a:r>
              <a:rPr lang="en-US" sz="1600" b="1" dirty="0" smtClean="0">
                <a:latin typeface="+mj-lt"/>
              </a:rPr>
              <a:t>v3.13.0 12/2015-3/2016 </a:t>
            </a:r>
            <a:r>
              <a:rPr lang="en-US" sz="1600" b="1" dirty="0" smtClean="0">
                <a:solidFill>
                  <a:srgbClr val="00B050"/>
                </a:solidFill>
                <a:latin typeface="+mj-lt"/>
              </a:rPr>
              <a:t>(COMPLETE)</a:t>
            </a:r>
            <a:endParaRPr lang="en-US" sz="1600" b="1" dirty="0">
              <a:solidFill>
                <a:srgbClr val="00B050"/>
              </a:solidFill>
              <a:latin typeface="+mj-lt"/>
            </a:endParaRP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1600" b="1" dirty="0" smtClean="0">
                <a:latin typeface="+mj-lt"/>
              </a:rPr>
              <a:t>Primary Target Customer</a:t>
            </a:r>
          </a:p>
          <a:p>
            <a:pPr lvl="2">
              <a:lnSpc>
                <a:spcPct val="110000"/>
              </a:lnSpc>
              <a:spcBef>
                <a:spcPts val="200"/>
              </a:spcBef>
            </a:pPr>
            <a:r>
              <a:rPr lang="en-US" sz="1600" b="1" dirty="0" smtClean="0">
                <a:latin typeface="+mj-lt"/>
              </a:rPr>
              <a:t>San Diego Gas &amp; Electric (SDG&amp;E)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1600" b="1" dirty="0" smtClean="0">
                <a:solidFill>
                  <a:srgbClr val="00B050"/>
                </a:solidFill>
                <a:latin typeface="+mj-lt"/>
              </a:rPr>
              <a:t>Features</a:t>
            </a:r>
          </a:p>
          <a:p>
            <a:pPr lvl="2">
              <a:lnSpc>
                <a:spcPct val="110000"/>
              </a:lnSpc>
              <a:spcBef>
                <a:spcPts val="200"/>
              </a:spcBef>
            </a:pPr>
            <a:r>
              <a:rPr lang="en-US" sz="1600" b="1" dirty="0" smtClean="0">
                <a:solidFill>
                  <a:srgbClr val="00B050"/>
                </a:solidFill>
                <a:latin typeface="+mj-lt"/>
              </a:rPr>
              <a:t>SDG&amp;E </a:t>
            </a:r>
            <a:r>
              <a:rPr lang="en-US" sz="1600" b="1" dirty="0">
                <a:solidFill>
                  <a:srgbClr val="00B050"/>
                </a:solidFill>
                <a:latin typeface="+mj-lt"/>
              </a:rPr>
              <a:t>features per approved SOW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1600" b="1" dirty="0" smtClean="0">
                <a:solidFill>
                  <a:srgbClr val="00B050"/>
                </a:solidFill>
                <a:latin typeface="+mj-lt"/>
              </a:rPr>
              <a:t>Schedule reset with agreement from customer</a:t>
            </a:r>
          </a:p>
          <a:p>
            <a:pPr lvl="2">
              <a:spcBef>
                <a:spcPts val="200"/>
              </a:spcBef>
            </a:pPr>
            <a:r>
              <a:rPr lang="en-US" sz="1600" b="1" dirty="0" smtClean="0">
                <a:solidFill>
                  <a:srgbClr val="00B050"/>
                </a:solidFill>
                <a:latin typeface="+mj-lt"/>
              </a:rPr>
              <a:t>1/26/2016</a:t>
            </a:r>
            <a:r>
              <a:rPr lang="en-US" sz="1600" b="1" dirty="0" smtClean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</a:t>
            </a:r>
            <a:r>
              <a:rPr lang="en-US" sz="1600" b="1" dirty="0" smtClean="0">
                <a:solidFill>
                  <a:srgbClr val="00B050"/>
                </a:solidFill>
                <a:latin typeface="+mj-lt"/>
              </a:rPr>
              <a:t> SDGE data in ARMS 3.11 (available for customer review)</a:t>
            </a:r>
          </a:p>
          <a:p>
            <a:pPr lvl="2">
              <a:spcBef>
                <a:spcPts val="200"/>
              </a:spcBef>
            </a:pPr>
            <a:r>
              <a:rPr lang="en-US" sz="1600" b="1" dirty="0" smtClean="0">
                <a:solidFill>
                  <a:srgbClr val="00B050"/>
                </a:solidFill>
                <a:latin typeface="+mj-lt"/>
              </a:rPr>
              <a:t>3/11/2016</a:t>
            </a:r>
            <a:r>
              <a:rPr lang="en-US" sz="1600" b="1" dirty="0" smtClean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</a:t>
            </a:r>
            <a:r>
              <a:rPr lang="en-US" sz="1600" b="1" dirty="0" smtClean="0">
                <a:solidFill>
                  <a:srgbClr val="00B050"/>
                </a:solidFill>
                <a:latin typeface="+mj-lt"/>
              </a:rPr>
              <a:t> - </a:t>
            </a:r>
            <a:r>
              <a:rPr lang="en-US" sz="1600" b="1" dirty="0">
                <a:solidFill>
                  <a:srgbClr val="00B050"/>
                </a:solidFill>
                <a:latin typeface="+mj-lt"/>
              </a:rPr>
              <a:t>Functionality </a:t>
            </a:r>
            <a:r>
              <a:rPr lang="en-US" sz="1600" b="1" dirty="0" smtClean="0">
                <a:solidFill>
                  <a:srgbClr val="00B050"/>
                </a:solidFill>
                <a:latin typeface="+mj-lt"/>
              </a:rPr>
              <a:t>Freeze </a:t>
            </a:r>
          </a:p>
          <a:p>
            <a:pPr lvl="2">
              <a:spcBef>
                <a:spcPts val="200"/>
              </a:spcBef>
            </a:pPr>
            <a:r>
              <a:rPr lang="en-US" sz="1600" b="1" dirty="0" smtClean="0">
                <a:solidFill>
                  <a:srgbClr val="00B050"/>
                </a:solidFill>
                <a:latin typeface="+mj-lt"/>
              </a:rPr>
              <a:t>3/14/2016</a:t>
            </a:r>
            <a:r>
              <a:rPr lang="en-US" sz="1600" b="1" dirty="0" smtClean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</a:t>
            </a:r>
            <a:r>
              <a:rPr lang="en-US" sz="1600" b="1" dirty="0" smtClean="0">
                <a:solidFill>
                  <a:srgbClr val="00B050"/>
                </a:solidFill>
                <a:latin typeface="+mj-lt"/>
              </a:rPr>
              <a:t> – </a:t>
            </a:r>
            <a:r>
              <a:rPr lang="en-US" sz="1600" b="1" dirty="0">
                <a:solidFill>
                  <a:srgbClr val="00B050"/>
                </a:solidFill>
                <a:latin typeface="+mj-lt"/>
              </a:rPr>
              <a:t>SQA start</a:t>
            </a:r>
          </a:p>
          <a:p>
            <a:pPr lvl="2">
              <a:spcBef>
                <a:spcPts val="200"/>
              </a:spcBef>
            </a:pPr>
            <a:r>
              <a:rPr lang="en-US" sz="1600" b="1" dirty="0" smtClean="0">
                <a:solidFill>
                  <a:srgbClr val="00B050"/>
                </a:solidFill>
                <a:latin typeface="+mj-lt"/>
              </a:rPr>
              <a:t>4/6/2016</a:t>
            </a:r>
            <a:r>
              <a:rPr lang="en-US" sz="1600" b="1" dirty="0" smtClean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</a:t>
            </a:r>
            <a:r>
              <a:rPr lang="en-US" sz="1600" b="1" dirty="0" smtClean="0">
                <a:solidFill>
                  <a:srgbClr val="00B050"/>
                </a:solidFill>
                <a:latin typeface="+mj-lt"/>
              </a:rPr>
              <a:t> - </a:t>
            </a:r>
            <a:r>
              <a:rPr lang="en-US" sz="1600" b="1" dirty="0">
                <a:solidFill>
                  <a:srgbClr val="00B050"/>
                </a:solidFill>
                <a:latin typeface="+mj-lt"/>
              </a:rPr>
              <a:t>UAT </a:t>
            </a:r>
            <a:r>
              <a:rPr lang="en-US" sz="1600" b="1" dirty="0" smtClean="0">
                <a:solidFill>
                  <a:srgbClr val="00B050"/>
                </a:solidFill>
                <a:latin typeface="+mj-lt"/>
              </a:rPr>
              <a:t>start (SQA and Solutions)</a:t>
            </a:r>
            <a:endParaRPr lang="en-US" sz="1600" b="1" dirty="0">
              <a:solidFill>
                <a:srgbClr val="00B050"/>
              </a:solidFill>
              <a:latin typeface="+mj-lt"/>
            </a:endParaRPr>
          </a:p>
          <a:p>
            <a:pPr lvl="2">
              <a:spcBef>
                <a:spcPts val="200"/>
              </a:spcBef>
            </a:pPr>
            <a:r>
              <a:rPr lang="en-US" sz="1600" b="1" dirty="0" smtClean="0">
                <a:solidFill>
                  <a:srgbClr val="00B050"/>
                </a:solidFill>
                <a:latin typeface="+mj-lt"/>
              </a:rPr>
              <a:t>4/19/2016</a:t>
            </a:r>
            <a:r>
              <a:rPr lang="en-US" sz="1600" b="1" dirty="0" smtClean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</a:t>
            </a:r>
            <a:r>
              <a:rPr lang="en-US" sz="1600" b="1" dirty="0" smtClean="0">
                <a:solidFill>
                  <a:srgbClr val="00B050"/>
                </a:solidFill>
                <a:latin typeface="+mj-lt"/>
              </a:rPr>
              <a:t> - PRD</a:t>
            </a:r>
          </a:p>
          <a:p>
            <a:pPr lvl="2">
              <a:spcBef>
                <a:spcPts val="200"/>
              </a:spcBef>
            </a:pPr>
            <a:r>
              <a:rPr lang="en-US" sz="1600" b="1" dirty="0" smtClean="0">
                <a:solidFill>
                  <a:srgbClr val="00B050"/>
                </a:solidFill>
                <a:latin typeface="+mj-lt"/>
              </a:rPr>
              <a:t>4/20-4/21/2016</a:t>
            </a:r>
            <a:r>
              <a:rPr lang="en-US" sz="1600" b="1" dirty="0" smtClean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</a:t>
            </a:r>
            <a:r>
              <a:rPr lang="en-US" sz="1600" b="1" dirty="0" smtClean="0">
                <a:solidFill>
                  <a:srgbClr val="00B050"/>
                </a:solidFill>
                <a:latin typeface="+mj-lt"/>
              </a:rPr>
              <a:t> - Training for SDG&amp;E</a:t>
            </a:r>
            <a:endParaRPr lang="en-US" sz="16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8002"/>
            <a:ext cx="7696200" cy="553998"/>
          </a:xfrm>
        </p:spPr>
        <p:txBody>
          <a:bodyPr/>
          <a:lstStyle/>
          <a:p>
            <a:r>
              <a:rPr lang="en-US" sz="3000" kern="1200" dirty="0" smtClean="0">
                <a:solidFill>
                  <a:schemeClr val="tx1"/>
                </a:solidFill>
                <a:effectLst/>
                <a:latin typeface="Arial Narrow" pitchFamily="34" charset="0"/>
                <a:ea typeface="+mj-ea"/>
                <a:cs typeface="Arial" pitchFamily="34" charset="0"/>
              </a:rPr>
              <a:t>May </a:t>
            </a:r>
            <a:r>
              <a:rPr lang="en-US" dirty="0" smtClean="0"/>
              <a:t>dobleARMS</a:t>
            </a:r>
            <a:r>
              <a:rPr lang="en-US" dirty="0"/>
              <a:t>™ </a:t>
            </a:r>
            <a:r>
              <a:rPr lang="en-US" dirty="0" smtClean="0"/>
              <a:t>Status (3.13)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27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066800"/>
            <a:ext cx="8296275" cy="510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 smtClean="0">
              <a:solidFill>
                <a:srgbClr val="00800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110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sz="1600" b="1" dirty="0">
                <a:latin typeface="+mj-lt"/>
              </a:rPr>
              <a:t>ARMS </a:t>
            </a:r>
            <a:r>
              <a:rPr lang="en-US" sz="1600" b="1" dirty="0" smtClean="0">
                <a:latin typeface="+mj-lt"/>
              </a:rPr>
              <a:t>v3.14.0 – Target Release Date:  July</a:t>
            </a:r>
            <a:endParaRPr lang="en-US" sz="1600" b="1" dirty="0">
              <a:latin typeface="+mj-lt"/>
            </a:endParaRP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1600" b="1" dirty="0"/>
              <a:t>Primary Target Customer</a:t>
            </a:r>
          </a:p>
          <a:p>
            <a:pPr lvl="2">
              <a:lnSpc>
                <a:spcPct val="110000"/>
              </a:lnSpc>
              <a:spcBef>
                <a:spcPts val="200"/>
              </a:spcBef>
            </a:pPr>
            <a:r>
              <a:rPr lang="en-US" sz="1600" b="1" dirty="0"/>
              <a:t>San Diego Gas &amp; Electric (SDG&amp;E</a:t>
            </a:r>
            <a:r>
              <a:rPr lang="en-US" sz="1600" b="1" dirty="0" smtClean="0"/>
              <a:t>) – Features/fixes as necessary to complete acceptance period</a:t>
            </a:r>
            <a:endParaRPr lang="en-US" sz="1600" b="1" dirty="0"/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1600" b="1" dirty="0" smtClean="0">
                <a:solidFill>
                  <a:srgbClr val="00B050"/>
                </a:solidFill>
                <a:latin typeface="+mj-lt"/>
              </a:rPr>
              <a:t>Planned Themes</a:t>
            </a:r>
          </a:p>
          <a:p>
            <a:pPr lvl="2">
              <a:lnSpc>
                <a:spcPct val="110000"/>
              </a:lnSpc>
              <a:spcBef>
                <a:spcPts val="200"/>
              </a:spcBef>
            </a:pPr>
            <a:r>
              <a:rPr lang="en-US" sz="1600" b="1" dirty="0" smtClean="0">
                <a:solidFill>
                  <a:srgbClr val="00B050"/>
                </a:solidFill>
                <a:latin typeface="+mj-lt"/>
              </a:rPr>
              <a:t>Active Directory Integration (SDG&amp;E)</a:t>
            </a:r>
          </a:p>
          <a:p>
            <a:pPr lvl="2">
              <a:lnSpc>
                <a:spcPct val="110000"/>
              </a:lnSpc>
              <a:spcBef>
                <a:spcPts val="200"/>
              </a:spcBef>
            </a:pPr>
            <a:r>
              <a:rPr lang="en-US" sz="1600" b="1" dirty="0" smtClean="0">
                <a:solidFill>
                  <a:srgbClr val="00B050"/>
                </a:solidFill>
                <a:latin typeface="+mj-lt"/>
              </a:rPr>
              <a:t>Online help – Search enhancements</a:t>
            </a:r>
          </a:p>
          <a:p>
            <a:pPr lvl="2">
              <a:lnSpc>
                <a:spcPct val="110000"/>
              </a:lnSpc>
              <a:spcBef>
                <a:spcPts val="200"/>
              </a:spcBef>
            </a:pPr>
            <a:r>
              <a:rPr lang="en-US" sz="1600" b="1" dirty="0" smtClean="0">
                <a:solidFill>
                  <a:srgbClr val="FF0000"/>
                </a:solidFill>
                <a:latin typeface="+mj-lt"/>
              </a:rPr>
              <a:t>Fix data and coding issues identified by SDG&amp;E as required to complete acceptance period (Need final agreement from SDGE on updated list:  Solutions created a list with SDGE, SQA/Engineering clarified deliverables)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1600" b="1" i="1" u="sng" dirty="0" smtClean="0">
                <a:solidFill>
                  <a:srgbClr val="00B050"/>
                </a:solidFill>
                <a:latin typeface="+mj-lt"/>
              </a:rPr>
              <a:t>Tentative</a:t>
            </a:r>
            <a:r>
              <a:rPr lang="en-US" sz="1600" b="1" dirty="0" smtClean="0">
                <a:solidFill>
                  <a:srgbClr val="00B050"/>
                </a:solidFill>
                <a:latin typeface="+mj-lt"/>
              </a:rPr>
              <a:t> Schedule</a:t>
            </a:r>
          </a:p>
          <a:p>
            <a:pPr lvl="2">
              <a:lnSpc>
                <a:spcPct val="110000"/>
              </a:lnSpc>
              <a:spcBef>
                <a:spcPts val="200"/>
              </a:spcBef>
            </a:pPr>
            <a:r>
              <a:rPr lang="en-US" sz="1600" b="1" dirty="0" smtClean="0">
                <a:solidFill>
                  <a:srgbClr val="FF0000"/>
                </a:solidFill>
              </a:rPr>
              <a:t>PRD July (Target)</a:t>
            </a:r>
            <a:endParaRPr lang="en-US" sz="1600" b="1" dirty="0">
              <a:solidFill>
                <a:srgbClr val="FF0000"/>
              </a:solidFill>
            </a:endParaRPr>
          </a:p>
          <a:p>
            <a:pPr lvl="2">
              <a:lnSpc>
                <a:spcPct val="110000"/>
              </a:lnSpc>
              <a:spcBef>
                <a:spcPts val="200"/>
              </a:spcBef>
            </a:pPr>
            <a:endParaRPr lang="en-US" sz="12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8002"/>
            <a:ext cx="7696200" cy="553998"/>
          </a:xfrm>
        </p:spPr>
        <p:txBody>
          <a:bodyPr/>
          <a:lstStyle/>
          <a:p>
            <a:r>
              <a:rPr lang="en-US" sz="3000" kern="1200" dirty="0" smtClean="0">
                <a:solidFill>
                  <a:schemeClr val="tx1"/>
                </a:solidFill>
                <a:effectLst/>
                <a:latin typeface="Arial Narrow" pitchFamily="34" charset="0"/>
                <a:ea typeface="+mj-ea"/>
                <a:cs typeface="Arial" pitchFamily="34" charset="0"/>
              </a:rPr>
              <a:t>May </a:t>
            </a:r>
            <a:r>
              <a:rPr lang="en-US" dirty="0" smtClean="0"/>
              <a:t>dobleARMS</a:t>
            </a:r>
            <a:r>
              <a:rPr lang="en-US" dirty="0"/>
              <a:t>™ </a:t>
            </a:r>
            <a:r>
              <a:rPr lang="en-US" dirty="0" smtClean="0"/>
              <a:t>Status (3.14)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09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066800"/>
            <a:ext cx="8296275" cy="510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 smtClean="0">
              <a:solidFill>
                <a:srgbClr val="00800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110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sz="1600" b="1" dirty="0">
                <a:latin typeface="+mj-lt"/>
              </a:rPr>
              <a:t>ARMS </a:t>
            </a:r>
            <a:r>
              <a:rPr lang="en-US" sz="1600" b="1" dirty="0" smtClean="0">
                <a:latin typeface="+mj-lt"/>
              </a:rPr>
              <a:t>v3.15.0 – Release Date TBD</a:t>
            </a:r>
            <a:endParaRPr lang="en-US" sz="1600" b="1" dirty="0">
              <a:latin typeface="+mj-lt"/>
            </a:endParaRP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1600" b="1" dirty="0" smtClean="0">
                <a:solidFill>
                  <a:srgbClr val="00B050"/>
                </a:solidFill>
                <a:latin typeface="+mj-lt"/>
              </a:rPr>
              <a:t>Preliminary planning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1600" b="1" dirty="0" smtClean="0">
                <a:solidFill>
                  <a:srgbClr val="00B050"/>
                </a:solidFill>
                <a:latin typeface="+mj-lt"/>
              </a:rPr>
              <a:t>Tentative Themes</a:t>
            </a:r>
          </a:p>
          <a:p>
            <a:pPr lvl="2">
              <a:lnSpc>
                <a:spcPct val="110000"/>
              </a:lnSpc>
              <a:spcBef>
                <a:spcPts val="200"/>
              </a:spcBef>
            </a:pPr>
            <a:r>
              <a:rPr lang="en-US" sz="1600" b="1" dirty="0" smtClean="0">
                <a:solidFill>
                  <a:srgbClr val="FFFF00"/>
                </a:solidFill>
                <a:latin typeface="+mj-lt"/>
              </a:rPr>
              <a:t>R3D (SDG&amp;E)</a:t>
            </a:r>
          </a:p>
          <a:p>
            <a:pPr lvl="2">
              <a:lnSpc>
                <a:spcPct val="110000"/>
              </a:lnSpc>
              <a:spcBef>
                <a:spcPts val="200"/>
              </a:spcBef>
            </a:pPr>
            <a:r>
              <a:rPr lang="en-US" sz="1600" b="1" dirty="0" smtClean="0">
                <a:solidFill>
                  <a:srgbClr val="FFFF00"/>
                </a:solidFill>
                <a:latin typeface="+mj-lt"/>
              </a:rPr>
              <a:t>Performance enhancements</a:t>
            </a:r>
          </a:p>
          <a:p>
            <a:pPr lvl="2">
              <a:lnSpc>
                <a:spcPct val="110000"/>
              </a:lnSpc>
              <a:spcBef>
                <a:spcPts val="200"/>
              </a:spcBef>
            </a:pPr>
            <a:r>
              <a:rPr lang="en-US" sz="1600" b="1" dirty="0" smtClean="0">
                <a:solidFill>
                  <a:srgbClr val="FFFF00"/>
                </a:solidFill>
                <a:latin typeface="+mj-lt"/>
              </a:rPr>
              <a:t>Technical Debt remediation</a:t>
            </a:r>
          </a:p>
          <a:p>
            <a:pPr lvl="2">
              <a:lnSpc>
                <a:spcPct val="110000"/>
              </a:lnSpc>
              <a:spcBef>
                <a:spcPts val="200"/>
              </a:spcBef>
            </a:pPr>
            <a:r>
              <a:rPr lang="en-US" sz="1600" b="1" dirty="0" smtClean="0">
                <a:solidFill>
                  <a:srgbClr val="FF0000"/>
                </a:solidFill>
                <a:latin typeface="+mj-lt"/>
              </a:rPr>
              <a:t>Austin – requirements being defined</a:t>
            </a:r>
          </a:p>
          <a:p>
            <a:pPr lvl="2">
              <a:lnSpc>
                <a:spcPct val="110000"/>
              </a:lnSpc>
              <a:spcBef>
                <a:spcPts val="200"/>
              </a:spcBef>
            </a:pPr>
            <a:r>
              <a:rPr lang="en-US" sz="1600" b="1" dirty="0" smtClean="0">
                <a:solidFill>
                  <a:srgbClr val="FFFF00"/>
                </a:solidFill>
                <a:latin typeface="+mj-lt"/>
              </a:rPr>
              <a:t>Cosmetic user experience improvements</a:t>
            </a:r>
          </a:p>
          <a:p>
            <a:pPr lvl="2">
              <a:lnSpc>
                <a:spcPct val="110000"/>
              </a:lnSpc>
              <a:spcBef>
                <a:spcPts val="200"/>
              </a:spcBef>
            </a:pPr>
            <a:r>
              <a:rPr lang="en-US" sz="1600" b="1" dirty="0" smtClean="0">
                <a:solidFill>
                  <a:srgbClr val="FFFF00"/>
                </a:solidFill>
                <a:latin typeface="+mj-lt"/>
              </a:rPr>
              <a:t>Support for doblePRIME IDD (plan in process)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8002"/>
            <a:ext cx="7696200" cy="553998"/>
          </a:xfrm>
        </p:spPr>
        <p:txBody>
          <a:bodyPr/>
          <a:lstStyle/>
          <a:p>
            <a:r>
              <a:rPr lang="en-US" sz="3000" kern="1200" dirty="0" smtClean="0">
                <a:solidFill>
                  <a:schemeClr val="tx1"/>
                </a:solidFill>
                <a:effectLst/>
                <a:latin typeface="Arial Narrow" pitchFamily="34" charset="0"/>
                <a:ea typeface="+mj-ea"/>
                <a:cs typeface="Arial" pitchFamily="34" charset="0"/>
              </a:rPr>
              <a:t>May </a:t>
            </a:r>
            <a:r>
              <a:rPr lang="en-US" dirty="0" smtClean="0"/>
              <a:t>dobleARMS</a:t>
            </a:r>
            <a:r>
              <a:rPr lang="en-US" dirty="0"/>
              <a:t>™ </a:t>
            </a:r>
            <a:r>
              <a:rPr lang="en-US" dirty="0" smtClean="0"/>
              <a:t>Status (3.15)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44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066800"/>
            <a:ext cx="8296275" cy="510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 smtClean="0">
              <a:solidFill>
                <a:srgbClr val="00800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175" lvl="2" indent="0">
              <a:spcBef>
                <a:spcPts val="0"/>
              </a:spcBef>
              <a:buNone/>
            </a:pPr>
            <a:r>
              <a:rPr lang="en-US" sz="1100" b="1" u="sng" dirty="0">
                <a:latin typeface="+mn-lt"/>
              </a:rPr>
              <a:t>Pilot/Beta/Customer </a:t>
            </a:r>
            <a:r>
              <a:rPr lang="en-US" sz="1100" b="1" u="sng" dirty="0" smtClean="0">
                <a:latin typeface="+mn-lt"/>
              </a:rPr>
              <a:t>Status</a:t>
            </a:r>
          </a:p>
          <a:p>
            <a:pPr lvl="0">
              <a:tabLst>
                <a:tab pos="1082675" algn="l"/>
              </a:tabLst>
            </a:pPr>
            <a:r>
              <a:rPr lang="en-US" sz="1100" dirty="0" smtClean="0">
                <a:latin typeface="+mn-lt"/>
              </a:rPr>
              <a:t>Calpine –	</a:t>
            </a:r>
            <a:r>
              <a:rPr lang="en-US" sz="1100" dirty="0">
                <a:latin typeface="+mn-lt"/>
                <a:hlinkClick r:id="rId2"/>
              </a:rPr>
              <a:t>https://</a:t>
            </a:r>
            <a:r>
              <a:rPr lang="en-US" sz="1100" dirty="0" smtClean="0">
                <a:latin typeface="+mn-lt"/>
                <a:hlinkClick r:id="rId2"/>
              </a:rPr>
              <a:t>doblewiki.doble.com:8443/display/AR/Calpine</a:t>
            </a:r>
            <a:endParaRPr lang="en-US" sz="1100" dirty="0">
              <a:latin typeface="+mn-lt"/>
            </a:endParaRPr>
          </a:p>
          <a:p>
            <a:pPr lvl="1">
              <a:tabLst>
                <a:tab pos="1082675" algn="l"/>
              </a:tabLst>
            </a:pPr>
            <a:r>
              <a:rPr lang="en-US" sz="1100" dirty="0" smtClean="0">
                <a:latin typeface="+mn-lt"/>
              </a:rPr>
              <a:t>POC 9/2015 </a:t>
            </a:r>
            <a:r>
              <a:rPr lang="en-US" sz="1100" dirty="0">
                <a:latin typeface="+mn-lt"/>
              </a:rPr>
              <a:t>-</a:t>
            </a:r>
            <a:r>
              <a:rPr lang="en-US" sz="1100" dirty="0" smtClean="0">
                <a:latin typeface="+mn-lt"/>
              </a:rPr>
              <a:t> 10/27/2015 (COMPLETE)</a:t>
            </a:r>
          </a:p>
          <a:p>
            <a:pPr lvl="1"/>
            <a:r>
              <a:rPr lang="en-US" sz="1100" b="1" dirty="0" smtClean="0">
                <a:solidFill>
                  <a:srgbClr val="00B050"/>
                </a:solidFill>
                <a:latin typeface="+mn-lt"/>
              </a:rPr>
              <a:t>Production February 4 (dobleARMS 3.12 – COMPLETE &amp; SUCCESSFUL)</a:t>
            </a:r>
          </a:p>
          <a:p>
            <a:pPr lvl="1"/>
            <a:r>
              <a:rPr lang="en-US" sz="1100" dirty="0" smtClean="0">
                <a:latin typeface="+mn-lt"/>
              </a:rPr>
              <a:t>Completed </a:t>
            </a:r>
            <a:r>
              <a:rPr lang="en-US" sz="1100" dirty="0">
                <a:latin typeface="+mn-lt"/>
              </a:rPr>
              <a:t>Tasks</a:t>
            </a:r>
          </a:p>
          <a:p>
            <a:pPr lvl="2"/>
            <a:r>
              <a:rPr lang="en-US" sz="1100" b="1" dirty="0" smtClean="0">
                <a:solidFill>
                  <a:srgbClr val="00B050"/>
                </a:solidFill>
                <a:latin typeface="+mn-lt"/>
              </a:rPr>
              <a:t>Successful POC 10/27 (org tree, all but 20 TOA assets, 370 assets and associated DTA files)</a:t>
            </a:r>
            <a:endParaRPr lang="en-US" sz="1100" b="1" dirty="0">
              <a:solidFill>
                <a:srgbClr val="00B050"/>
              </a:solidFill>
              <a:latin typeface="+mn-lt"/>
            </a:endParaRPr>
          </a:p>
          <a:p>
            <a:pPr lvl="2"/>
            <a:r>
              <a:rPr lang="en-US" sz="1100" b="1" dirty="0" smtClean="0">
                <a:solidFill>
                  <a:srgbClr val="00B050"/>
                </a:solidFill>
                <a:latin typeface="+mn-lt"/>
              </a:rPr>
              <a:t>Weekly status meetings started 12/3 </a:t>
            </a:r>
          </a:p>
          <a:p>
            <a:pPr lvl="2"/>
            <a:r>
              <a:rPr lang="en-US" sz="1100" b="1" dirty="0" smtClean="0">
                <a:solidFill>
                  <a:srgbClr val="00B050"/>
                </a:solidFill>
                <a:latin typeface="+mn-lt"/>
              </a:rPr>
              <a:t>Lock down nameplate info &amp; review asset list for completeness – as many as could be identified – laborious process</a:t>
            </a:r>
          </a:p>
          <a:p>
            <a:pPr lvl="2"/>
            <a:r>
              <a:rPr lang="en-US" sz="1100" b="1" dirty="0" smtClean="0">
                <a:solidFill>
                  <a:srgbClr val="00B050"/>
                </a:solidFill>
                <a:latin typeface="+mn-lt"/>
              </a:rPr>
              <a:t>Clean up dobleDB data </a:t>
            </a:r>
          </a:p>
          <a:p>
            <a:pPr lvl="2"/>
            <a:r>
              <a:rPr lang="en-US" sz="1100" b="1" dirty="0" smtClean="0">
                <a:solidFill>
                  <a:srgbClr val="00B050"/>
                </a:solidFill>
                <a:latin typeface="+mn-lt"/>
              </a:rPr>
              <a:t>Brought up Calpine data in UAT on 12/24 and in 3.11 PRD 1/25/16</a:t>
            </a:r>
          </a:p>
          <a:p>
            <a:pPr lvl="2"/>
            <a:r>
              <a:rPr lang="en-US" sz="1100" b="1" dirty="0">
                <a:solidFill>
                  <a:srgbClr val="00B050"/>
                </a:solidFill>
                <a:latin typeface="+mn-lt"/>
              </a:rPr>
              <a:t>Ability to configure colors and ranges for Asset Health scores (3.12)</a:t>
            </a:r>
          </a:p>
          <a:p>
            <a:pPr lvl="2"/>
            <a:r>
              <a:rPr lang="en-US" sz="1100" b="1" dirty="0">
                <a:solidFill>
                  <a:srgbClr val="00B050"/>
                </a:solidFill>
                <a:latin typeface="+mn-lt"/>
              </a:rPr>
              <a:t>Ability to set asset scores manually (3.12)</a:t>
            </a:r>
          </a:p>
          <a:p>
            <a:pPr lvl="2"/>
            <a:r>
              <a:rPr lang="en-US" sz="1100" b="1" dirty="0" smtClean="0">
                <a:solidFill>
                  <a:srgbClr val="00B050"/>
                </a:solidFill>
                <a:latin typeface="+mn-lt"/>
              </a:rPr>
              <a:t>Customer </a:t>
            </a:r>
            <a:r>
              <a:rPr lang="en-US" sz="1100" b="1" dirty="0">
                <a:solidFill>
                  <a:srgbClr val="00B050"/>
                </a:solidFill>
                <a:latin typeface="+mn-lt"/>
              </a:rPr>
              <a:t>training 2/10-2/11/2016</a:t>
            </a:r>
          </a:p>
          <a:p>
            <a:pPr lvl="2"/>
            <a:r>
              <a:rPr lang="en-US" sz="1100" b="1" dirty="0" smtClean="0">
                <a:solidFill>
                  <a:srgbClr val="00B050"/>
                </a:solidFill>
                <a:latin typeface="+mn-lt"/>
              </a:rPr>
              <a:t>Turned on DTA synchronization</a:t>
            </a:r>
          </a:p>
          <a:p>
            <a:pPr lvl="2"/>
            <a:r>
              <a:rPr lang="en-US" sz="1100" b="1" dirty="0" smtClean="0">
                <a:solidFill>
                  <a:srgbClr val="00B050"/>
                </a:solidFill>
                <a:latin typeface="+mn-lt"/>
              </a:rPr>
              <a:t>Initial setup requirements complete – professional services start as of March 1</a:t>
            </a:r>
          </a:p>
          <a:p>
            <a:pPr lvl="2"/>
            <a:r>
              <a:rPr lang="en-US" sz="1100" b="1" dirty="0" smtClean="0">
                <a:solidFill>
                  <a:srgbClr val="00B050"/>
                </a:solidFill>
                <a:latin typeface="+mn-lt"/>
              </a:rPr>
              <a:t>Updated NASS-Calpine DUCs for business process (not formally part of the Calpine project)</a:t>
            </a:r>
          </a:p>
          <a:p>
            <a:pPr lvl="2"/>
            <a:r>
              <a:rPr lang="en-US" sz="1100" b="1" dirty="0" smtClean="0">
                <a:solidFill>
                  <a:srgbClr val="00B050"/>
                </a:solidFill>
                <a:latin typeface="+mn-lt"/>
              </a:rPr>
              <a:t>Email issue solved:  Issue has been proven to be that Calpine is blocking encrypted emails.  No issue with unencrypted notifications.  Next step is with Calpine.</a:t>
            </a:r>
          </a:p>
          <a:p>
            <a:pPr lvl="1"/>
            <a:r>
              <a:rPr lang="en-US" sz="1100" dirty="0" smtClean="0">
                <a:latin typeface="+mn-lt"/>
              </a:rPr>
              <a:t>In Progress Tasks</a:t>
            </a:r>
          </a:p>
          <a:p>
            <a:pPr lvl="2"/>
            <a:r>
              <a:rPr lang="en-US" sz="1100" b="1" dirty="0" smtClean="0">
                <a:solidFill>
                  <a:srgbClr val="00B050"/>
                </a:solidFill>
                <a:latin typeface="+mn-lt"/>
              </a:rPr>
              <a:t>Pull remaining SD Meyers data</a:t>
            </a:r>
          </a:p>
          <a:p>
            <a:pPr lvl="2"/>
            <a:r>
              <a:rPr lang="en-US" sz="1100" b="1" dirty="0">
                <a:solidFill>
                  <a:srgbClr val="00B050"/>
                </a:solidFill>
                <a:latin typeface="+mn-lt"/>
              </a:rPr>
              <a:t>Add verified transformer and equipment numbers into LIMS via DTA</a:t>
            </a:r>
            <a:endParaRPr lang="en-US" sz="1100" b="1" dirty="0" smtClean="0">
              <a:solidFill>
                <a:srgbClr val="00B050"/>
              </a:solidFill>
              <a:latin typeface="+mn-lt"/>
            </a:endParaRPr>
          </a:p>
          <a:p>
            <a:pPr lvl="2"/>
            <a:r>
              <a:rPr lang="en-US" sz="1100" b="1" dirty="0" smtClean="0">
                <a:solidFill>
                  <a:srgbClr val="FF0000"/>
                </a:solidFill>
                <a:latin typeface="+mn-lt"/>
              </a:rPr>
              <a:t>Additional data cleanup and asset commissioning</a:t>
            </a:r>
          </a:p>
          <a:p>
            <a:pPr lvl="1"/>
            <a:r>
              <a:rPr lang="en-US" sz="1100" dirty="0" smtClean="0">
                <a:latin typeface="+mn-lt"/>
              </a:rPr>
              <a:t>Next Tasks</a:t>
            </a:r>
          </a:p>
          <a:p>
            <a:pPr lvl="2"/>
            <a:endParaRPr lang="en-US" sz="1100" b="1" dirty="0">
              <a:solidFill>
                <a:srgbClr val="00B050"/>
              </a:solidFill>
              <a:latin typeface="+mn-lt"/>
            </a:endParaRPr>
          </a:p>
          <a:p>
            <a:pPr lvl="2"/>
            <a:endParaRPr lang="en-US" sz="11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8002"/>
            <a:ext cx="7696200" cy="553998"/>
          </a:xfrm>
        </p:spPr>
        <p:txBody>
          <a:bodyPr/>
          <a:lstStyle/>
          <a:p>
            <a:r>
              <a:rPr lang="en-US" sz="3000" kern="1200" dirty="0" smtClean="0">
                <a:solidFill>
                  <a:schemeClr val="tx1"/>
                </a:solidFill>
                <a:effectLst/>
                <a:latin typeface="Arial Narrow" pitchFamily="34" charset="0"/>
                <a:ea typeface="+mj-ea"/>
                <a:cs typeface="Arial" pitchFamily="34" charset="0"/>
              </a:rPr>
              <a:t>May </a:t>
            </a:r>
            <a:r>
              <a:rPr lang="en-US" dirty="0" smtClean="0"/>
              <a:t>dobleARMS</a:t>
            </a:r>
            <a:r>
              <a:rPr lang="en-US" dirty="0"/>
              <a:t>™ </a:t>
            </a:r>
            <a:r>
              <a:rPr lang="en-US" dirty="0" smtClean="0"/>
              <a:t>Status (Calpine)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7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066800"/>
            <a:ext cx="8296275" cy="510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sz="1100" b="1" dirty="0" smtClean="0">
              <a:solidFill>
                <a:srgbClr val="00800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3175" lvl="2" indent="0">
              <a:spcBef>
                <a:spcPts val="0"/>
              </a:spcBef>
              <a:buNone/>
            </a:pPr>
            <a:r>
              <a:rPr lang="en-US" sz="1400" b="1" u="sng" dirty="0">
                <a:latin typeface="+mn-lt"/>
              </a:rPr>
              <a:t>Pilot/Beta/Customer </a:t>
            </a:r>
            <a:r>
              <a:rPr lang="en-US" sz="1400" b="1" u="sng" dirty="0" smtClean="0">
                <a:latin typeface="+mn-lt"/>
              </a:rPr>
              <a:t>Status</a:t>
            </a:r>
          </a:p>
          <a:p>
            <a:pPr lvl="0"/>
            <a:r>
              <a:rPr lang="en-US" sz="1400" b="1" dirty="0" smtClean="0">
                <a:latin typeface="+mj-lt"/>
              </a:rPr>
              <a:t>SDG&amp;E – Pilot /  ARMS 3.13 -- 9/2015 – </a:t>
            </a:r>
            <a:r>
              <a:rPr lang="en-US" sz="1400" b="1" dirty="0" smtClean="0">
                <a:solidFill>
                  <a:srgbClr val="FFFF00"/>
                </a:solidFill>
                <a:latin typeface="+mj-lt"/>
              </a:rPr>
              <a:t>5/4/2016</a:t>
            </a:r>
            <a:r>
              <a:rPr lang="en-US" sz="1400" b="1" dirty="0" smtClean="0">
                <a:latin typeface="+mj-lt"/>
              </a:rPr>
              <a:t> (start of 120 day acceptance period) </a:t>
            </a:r>
            <a:r>
              <a:rPr lang="en-US" sz="1400" b="1" dirty="0">
                <a:latin typeface="+mj-lt"/>
              </a:rPr>
              <a:t>- </a:t>
            </a:r>
            <a:r>
              <a:rPr lang="en-US" sz="1400" b="1" dirty="0">
                <a:latin typeface="+mj-lt"/>
                <a:hlinkClick r:id="rId3"/>
              </a:rPr>
              <a:t>https://</a:t>
            </a:r>
            <a:r>
              <a:rPr lang="en-US" sz="1400" b="1" dirty="0" smtClean="0">
                <a:latin typeface="+mj-lt"/>
                <a:hlinkClick r:id="rId3"/>
              </a:rPr>
              <a:t>doblewiki.doble.com:8443/pages/viewpage.action?pageId=55246939</a:t>
            </a:r>
            <a:endParaRPr lang="en-US" sz="1400" b="1" dirty="0" smtClean="0">
              <a:latin typeface="+mj-lt"/>
            </a:endParaRPr>
          </a:p>
          <a:p>
            <a:pPr lvl="1"/>
            <a:r>
              <a:rPr lang="en-US" sz="1400" b="1" dirty="0" smtClean="0">
                <a:latin typeface="+mj-lt"/>
              </a:rPr>
              <a:t>Completed </a:t>
            </a:r>
            <a:r>
              <a:rPr lang="en-US" sz="1400" b="1" dirty="0">
                <a:latin typeface="+mj-lt"/>
              </a:rPr>
              <a:t>Tasks</a:t>
            </a:r>
          </a:p>
          <a:p>
            <a:pPr lvl="2"/>
            <a:r>
              <a:rPr lang="en-US" sz="1400" b="1" dirty="0" smtClean="0">
                <a:solidFill>
                  <a:srgbClr val="00B050"/>
                </a:solidFill>
                <a:latin typeface="+mj-lt"/>
              </a:rPr>
              <a:t>SOW signed 9/10/2015</a:t>
            </a:r>
          </a:p>
          <a:p>
            <a:pPr lvl="2"/>
            <a:r>
              <a:rPr lang="en-US" sz="1400" b="1" dirty="0">
                <a:solidFill>
                  <a:srgbClr val="00B050"/>
                </a:solidFill>
              </a:rPr>
              <a:t>Official kickoff meeting </a:t>
            </a:r>
            <a:r>
              <a:rPr lang="en-US" sz="1400" b="1" dirty="0" smtClean="0">
                <a:solidFill>
                  <a:srgbClr val="00B050"/>
                </a:solidFill>
              </a:rPr>
              <a:t>10/8/2015 (</a:t>
            </a:r>
            <a:r>
              <a:rPr lang="en-US" sz="1400" b="1" dirty="0" smtClean="0">
                <a:solidFill>
                  <a:srgbClr val="00B050"/>
                </a:solidFill>
                <a:latin typeface="+mj-lt"/>
              </a:rPr>
              <a:t>First check-in meeting with SDG&amp;E project team 10/6/2015)</a:t>
            </a:r>
          </a:p>
          <a:p>
            <a:pPr lvl="2"/>
            <a:r>
              <a:rPr lang="en-US" sz="1400" b="1" dirty="0" smtClean="0">
                <a:solidFill>
                  <a:srgbClr val="00B050"/>
                </a:solidFill>
                <a:latin typeface="+mj-lt"/>
              </a:rPr>
              <a:t>Architectural </a:t>
            </a:r>
            <a:r>
              <a:rPr lang="en-US" sz="1400" b="1" dirty="0">
                <a:solidFill>
                  <a:srgbClr val="00B050"/>
                </a:solidFill>
                <a:latin typeface="+mj-lt"/>
              </a:rPr>
              <a:t>and data flow </a:t>
            </a:r>
            <a:r>
              <a:rPr lang="en-US" sz="1400" b="1" dirty="0" smtClean="0">
                <a:solidFill>
                  <a:srgbClr val="00B050"/>
                </a:solidFill>
                <a:latin typeface="+mj-lt"/>
              </a:rPr>
              <a:t>approved by SDG&amp;E</a:t>
            </a:r>
            <a:endParaRPr lang="en-US" sz="1400" b="1" dirty="0">
              <a:solidFill>
                <a:srgbClr val="00B050"/>
              </a:solidFill>
              <a:latin typeface="+mj-lt"/>
            </a:endParaRPr>
          </a:p>
          <a:p>
            <a:pPr lvl="2"/>
            <a:r>
              <a:rPr lang="en-US" sz="1400" b="1" dirty="0" smtClean="0">
                <a:solidFill>
                  <a:srgbClr val="00B050"/>
                </a:solidFill>
                <a:latin typeface="+mj-lt"/>
              </a:rPr>
              <a:t>Configured &amp; Installed DEG: November</a:t>
            </a:r>
          </a:p>
          <a:p>
            <a:pPr lvl="2"/>
            <a:r>
              <a:rPr lang="en-US" sz="1400" b="1" dirty="0" smtClean="0">
                <a:solidFill>
                  <a:srgbClr val="00B050"/>
                </a:solidFill>
                <a:latin typeface="+mj-lt"/>
              </a:rPr>
              <a:t>Agreed that all off-line data, including oil, will come into Doble via their Cascade database</a:t>
            </a:r>
          </a:p>
          <a:p>
            <a:pPr lvl="2"/>
            <a:r>
              <a:rPr lang="en-US" sz="1400" b="1" dirty="0" smtClean="0">
                <a:solidFill>
                  <a:srgbClr val="00B050"/>
                </a:solidFill>
                <a:latin typeface="+mj-lt"/>
              </a:rPr>
              <a:t>IPSEC tunnel configured</a:t>
            </a:r>
          </a:p>
          <a:p>
            <a:pPr lvl="2"/>
            <a:r>
              <a:rPr lang="en-US" sz="1400" b="1" dirty="0" smtClean="0">
                <a:solidFill>
                  <a:srgbClr val="00B050"/>
                </a:solidFill>
                <a:latin typeface="+mj-lt"/>
              </a:rPr>
              <a:t>DEG and IPSEC tunnel fully operational (Dec)</a:t>
            </a:r>
          </a:p>
          <a:p>
            <a:pPr lvl="2"/>
            <a:r>
              <a:rPr lang="en-US" sz="1400" b="1" dirty="0" smtClean="0">
                <a:solidFill>
                  <a:srgbClr val="00B050"/>
                </a:solidFill>
                <a:latin typeface="+mj-lt"/>
              </a:rPr>
              <a:t>Document organizational tree</a:t>
            </a:r>
          </a:p>
          <a:p>
            <a:pPr lvl="2"/>
            <a:r>
              <a:rPr lang="en-US" sz="1400" b="1" dirty="0" smtClean="0">
                <a:solidFill>
                  <a:srgbClr val="00B050"/>
                </a:solidFill>
                <a:latin typeface="+mj-lt"/>
              </a:rPr>
              <a:t>Auriga contractors for staff augmentation start 12/8</a:t>
            </a:r>
          </a:p>
          <a:p>
            <a:pPr lvl="2"/>
            <a:r>
              <a:rPr lang="en-US" sz="1400" b="1" dirty="0">
                <a:solidFill>
                  <a:srgbClr val="00B050"/>
                </a:solidFill>
                <a:latin typeface="+mj-lt"/>
              </a:rPr>
              <a:t>Document online and offline data to be brought into ARMS </a:t>
            </a:r>
          </a:p>
          <a:p>
            <a:pPr lvl="2"/>
            <a:r>
              <a:rPr lang="en-US" sz="1400" b="1" dirty="0">
                <a:solidFill>
                  <a:srgbClr val="00B050"/>
                </a:solidFill>
                <a:latin typeface="+mj-lt"/>
              </a:rPr>
              <a:t>DTA Web synchronization</a:t>
            </a:r>
          </a:p>
          <a:p>
            <a:pPr lvl="2"/>
            <a:r>
              <a:rPr lang="en-US" sz="1400" b="1" dirty="0">
                <a:solidFill>
                  <a:srgbClr val="00B050"/>
                </a:solidFill>
                <a:latin typeface="+mj-lt"/>
              </a:rPr>
              <a:t>Document assets to be brought into ARMS</a:t>
            </a:r>
          </a:p>
          <a:p>
            <a:pPr lvl="2"/>
            <a:r>
              <a:rPr lang="en-US" sz="1400" b="1" dirty="0">
                <a:solidFill>
                  <a:srgbClr val="00B050"/>
                </a:solidFill>
              </a:rPr>
              <a:t>1/26/2016</a:t>
            </a:r>
            <a:r>
              <a:rPr lang="en-US" sz="1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r>
              <a:rPr lang="en-US" sz="1400" b="1" dirty="0">
                <a:solidFill>
                  <a:srgbClr val="00B050"/>
                </a:solidFill>
              </a:rPr>
              <a:t> SDGE data in ARMS 3.11 (available for customer review)</a:t>
            </a:r>
          </a:p>
          <a:p>
            <a:pPr lvl="2"/>
            <a:r>
              <a:rPr lang="en-US" sz="1400" b="1" dirty="0" smtClean="0">
                <a:solidFill>
                  <a:srgbClr val="00B050"/>
                </a:solidFill>
                <a:latin typeface="+mj-lt"/>
              </a:rPr>
              <a:t>PI backfill</a:t>
            </a:r>
          </a:p>
          <a:p>
            <a:pPr lvl="2"/>
            <a:r>
              <a:rPr lang="en-US" sz="1400" b="1" dirty="0" smtClean="0">
                <a:solidFill>
                  <a:srgbClr val="00B050"/>
                </a:solidFill>
                <a:latin typeface="+mj-lt"/>
              </a:rPr>
              <a:t>Audit log (3.12/3.13)</a:t>
            </a:r>
          </a:p>
          <a:p>
            <a:pPr lvl="2"/>
            <a:r>
              <a:rPr lang="en-US" b="1" dirty="0" smtClean="0">
                <a:solidFill>
                  <a:srgbClr val="00B050"/>
                </a:solidFill>
                <a:latin typeface="+mj-lt"/>
              </a:rPr>
              <a:t>Added remaining oil data schema (e.g. Ethylene &amp; fluid quality)</a:t>
            </a:r>
          </a:p>
          <a:p>
            <a:pPr lvl="2"/>
            <a:r>
              <a:rPr lang="en-US" sz="1400" b="1" dirty="0" smtClean="0">
                <a:solidFill>
                  <a:srgbClr val="00B050"/>
                </a:solidFill>
                <a:latin typeface="+mj-lt"/>
              </a:rPr>
              <a:t>Additional sensor devices (delayed schedule by 2 weeks)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Cascade integration (ETL application</a:t>
            </a:r>
            <a:r>
              <a:rPr lang="en-US" b="1" dirty="0" smtClean="0">
                <a:solidFill>
                  <a:srgbClr val="00B050"/>
                </a:solidFill>
              </a:rPr>
              <a:t>)</a:t>
            </a:r>
            <a:endParaRPr lang="en-US" sz="1400" b="1" dirty="0" smtClean="0">
              <a:solidFill>
                <a:srgbClr val="00B050"/>
              </a:solidFill>
              <a:latin typeface="+mj-lt"/>
            </a:endParaRPr>
          </a:p>
          <a:p>
            <a:pPr lvl="2"/>
            <a:r>
              <a:rPr lang="en-US" sz="1400" b="1" dirty="0" smtClean="0">
                <a:solidFill>
                  <a:srgbClr val="00B050"/>
                </a:solidFill>
                <a:latin typeface="+mj-lt"/>
              </a:rPr>
              <a:t>Training 4/20-4/21</a:t>
            </a:r>
          </a:p>
          <a:p>
            <a:pPr lvl="1"/>
            <a:r>
              <a:rPr lang="en-US" sz="1400" b="1" dirty="0" smtClean="0">
                <a:latin typeface="+mj-lt"/>
              </a:rPr>
              <a:t>In Progress Tasks</a:t>
            </a:r>
          </a:p>
          <a:p>
            <a:pPr lvl="2"/>
            <a:r>
              <a:rPr lang="en-US" b="1" dirty="0" smtClean="0">
                <a:solidFill>
                  <a:srgbClr val="00B050"/>
                </a:solidFill>
                <a:latin typeface="+mj-lt"/>
              </a:rPr>
              <a:t>AD Integration (Required to complete acceptance period)</a:t>
            </a:r>
          </a:p>
          <a:p>
            <a:pPr lvl="2"/>
            <a:r>
              <a:rPr lang="en-US" b="1" dirty="0" smtClean="0">
                <a:solidFill>
                  <a:srgbClr val="FF0000"/>
                </a:solidFill>
              </a:rPr>
              <a:t>Fixing </a:t>
            </a:r>
            <a:r>
              <a:rPr lang="en-US" b="1" dirty="0">
                <a:solidFill>
                  <a:srgbClr val="FF0000"/>
                </a:solidFill>
              </a:rPr>
              <a:t>data and coding issues identified by SDG&amp;E as required to complete acceptance </a:t>
            </a:r>
            <a:r>
              <a:rPr lang="en-US" b="1" dirty="0" smtClean="0">
                <a:solidFill>
                  <a:srgbClr val="FF0000"/>
                </a:solidFill>
              </a:rPr>
              <a:t>period (need final agreement which are required)</a:t>
            </a:r>
            <a:endParaRPr lang="en-US" b="1" dirty="0" smtClean="0">
              <a:solidFill>
                <a:srgbClr val="FF0000"/>
              </a:solidFill>
              <a:latin typeface="+mj-lt"/>
            </a:endParaRPr>
          </a:p>
          <a:p>
            <a:pPr lvl="1"/>
            <a:r>
              <a:rPr lang="en-US" sz="1400" b="1" dirty="0" smtClean="0">
                <a:latin typeface="+mj-lt"/>
              </a:rPr>
              <a:t>Next Tasks</a:t>
            </a:r>
          </a:p>
          <a:p>
            <a:pPr lvl="2"/>
            <a:r>
              <a:rPr lang="en-US" sz="1400" b="1" dirty="0" smtClean="0">
                <a:solidFill>
                  <a:srgbClr val="FFFF00"/>
                </a:solidFill>
                <a:latin typeface="+mj-lt"/>
              </a:rPr>
              <a:t>Penetration by SDGE on site in Watertown</a:t>
            </a:r>
          </a:p>
          <a:p>
            <a:pPr lvl="2"/>
            <a:r>
              <a:rPr lang="en-US" sz="1400" b="1" dirty="0" smtClean="0">
                <a:solidFill>
                  <a:srgbClr val="FF0000"/>
                </a:solidFill>
                <a:latin typeface="+mj-lt"/>
              </a:rPr>
              <a:t>5/9 </a:t>
            </a:r>
            <a:r>
              <a:rPr lang="en-US" sz="1400" b="1" dirty="0">
                <a:solidFill>
                  <a:srgbClr val="FF0000"/>
                </a:solidFill>
                <a:latin typeface="+mj-lt"/>
              </a:rPr>
              <a:t>to </a:t>
            </a:r>
            <a:r>
              <a:rPr lang="en-US" sz="1400" b="1" dirty="0" smtClean="0">
                <a:solidFill>
                  <a:srgbClr val="FF0000"/>
                </a:solidFill>
                <a:latin typeface="+mj-lt"/>
              </a:rPr>
              <a:t>9/6/2016 </a:t>
            </a:r>
            <a:r>
              <a:rPr lang="en-US" sz="1400" b="1" dirty="0">
                <a:solidFill>
                  <a:srgbClr val="FF0000"/>
                </a:solidFill>
                <a:latin typeface="+mj-lt"/>
              </a:rPr>
              <a:t>–120 day SDG&amp;E Acceptance </a:t>
            </a:r>
            <a:r>
              <a:rPr lang="en-US" sz="1400" b="1" dirty="0" smtClean="0">
                <a:solidFill>
                  <a:srgbClr val="FF0000"/>
                </a:solidFill>
                <a:latin typeface="+mj-lt"/>
              </a:rPr>
              <a:t>Period  -- Stretch goal to complete in early July</a:t>
            </a:r>
            <a:endParaRPr lang="en-US" sz="1400" b="1" dirty="0">
              <a:solidFill>
                <a:srgbClr val="FF0000"/>
              </a:solidFill>
              <a:latin typeface="+mj-lt"/>
            </a:endParaRPr>
          </a:p>
          <a:p>
            <a:pPr lvl="2"/>
            <a:r>
              <a:rPr lang="en-US" sz="1400" b="1" dirty="0" smtClean="0">
                <a:solidFill>
                  <a:srgbClr val="00B050"/>
                </a:solidFill>
                <a:latin typeface="+mj-lt"/>
              </a:rPr>
              <a:t>R3D phase 1 - during acceptance period (contractor cost approved through 9/30)</a:t>
            </a:r>
          </a:p>
          <a:p>
            <a:pPr lvl="2"/>
            <a:r>
              <a:rPr lang="en-US" b="1" dirty="0" smtClean="0">
                <a:solidFill>
                  <a:srgbClr val="FF0000"/>
                </a:solidFill>
                <a:latin typeface="+mj-lt"/>
              </a:rPr>
              <a:t>R3D phase 2 (need requirements defined)</a:t>
            </a:r>
            <a:endParaRPr lang="en-US" sz="1400" b="1" dirty="0" smtClean="0">
              <a:solidFill>
                <a:srgbClr val="FF0000"/>
              </a:solidFill>
              <a:latin typeface="+mj-lt"/>
            </a:endParaRPr>
          </a:p>
          <a:p>
            <a:pPr lvl="2"/>
            <a:r>
              <a:rPr lang="en-US" sz="1400" b="1" dirty="0" smtClean="0">
                <a:solidFill>
                  <a:srgbClr val="FF0000"/>
                </a:solidFill>
                <a:latin typeface="+mj-lt"/>
              </a:rPr>
              <a:t>Thermal assessment </a:t>
            </a:r>
            <a:r>
              <a:rPr lang="en-US" sz="1400" b="1" dirty="0" smtClean="0">
                <a:solidFill>
                  <a:srgbClr val="FF0000"/>
                </a:solidFill>
              </a:rPr>
              <a:t>(2016 – need plan)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8002"/>
            <a:ext cx="7696200" cy="553998"/>
          </a:xfrm>
        </p:spPr>
        <p:txBody>
          <a:bodyPr/>
          <a:lstStyle/>
          <a:p>
            <a:r>
              <a:rPr lang="en-US" sz="3000" kern="1200" dirty="0" smtClean="0">
                <a:solidFill>
                  <a:schemeClr val="tx1"/>
                </a:solidFill>
                <a:effectLst/>
                <a:latin typeface="Arial Narrow" pitchFamily="34" charset="0"/>
                <a:ea typeface="+mj-ea"/>
                <a:cs typeface="Arial" pitchFamily="34" charset="0"/>
              </a:rPr>
              <a:t>May </a:t>
            </a:r>
            <a:r>
              <a:rPr lang="en-US" dirty="0" smtClean="0"/>
              <a:t>dobleARMS</a:t>
            </a:r>
            <a:r>
              <a:rPr lang="en-US" dirty="0"/>
              <a:t>™ </a:t>
            </a:r>
            <a:r>
              <a:rPr lang="en-US" dirty="0" smtClean="0"/>
              <a:t>Status (SDG&amp;E)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82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831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2"/>
                </a:solidFill>
                <a:hlinkClick r:id="rId2" action="ppaction://hlinksldjump"/>
              </a:rPr>
              <a:t>M-Series</a:t>
            </a:r>
            <a:endParaRPr lang="en-US" dirty="0" smtClean="0">
              <a:solidFill>
                <a:schemeClr val="accent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2"/>
                </a:solidFill>
                <a:hlinkClick r:id="rId3" action="ppaction://hlinksldjump"/>
              </a:rPr>
              <a:t>F-Series</a:t>
            </a:r>
            <a:endParaRPr lang="en-US" dirty="0" smtClean="0">
              <a:solidFill>
                <a:schemeClr val="accent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2"/>
                </a:solidFill>
                <a:hlinkClick r:id="rId4" action="ppaction://hlinksldjump"/>
              </a:rPr>
              <a:t>Circuit Breakers and SFRA</a:t>
            </a:r>
            <a:endParaRPr lang="en-US" dirty="0" smtClean="0">
              <a:solidFill>
                <a:schemeClr val="accent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2"/>
                </a:solidFill>
                <a:hlinkClick r:id="rId3" action="ppaction://hlinksldjump"/>
              </a:rPr>
              <a:t>ARMS</a:t>
            </a:r>
            <a:endParaRPr lang="en-US" dirty="0" smtClean="0">
              <a:solidFill>
                <a:schemeClr val="accent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2"/>
                </a:solidFill>
                <a:hlinkClick r:id="rId5" action="ppaction://hlinksldjump"/>
              </a:rPr>
              <a:t>Innovation Center for On Line Systems</a:t>
            </a:r>
            <a:endParaRPr lang="en-US" dirty="0" smtClean="0">
              <a:solidFill>
                <a:schemeClr val="accent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2"/>
                </a:solidFill>
                <a:hlinkClick r:id="" action="ppaction://noaction"/>
              </a:rPr>
              <a:t>DGA Projects</a:t>
            </a:r>
            <a:endParaRPr lang="en-US" dirty="0" smtClean="0">
              <a:solidFill>
                <a:schemeClr val="accent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2"/>
                </a:solidFill>
                <a:hlinkClick r:id="" action="ppaction://noaction"/>
              </a:rPr>
              <a:t>IT Tools /ERP</a:t>
            </a:r>
            <a:endParaRPr lang="en-US" dirty="0" smtClean="0">
              <a:solidFill>
                <a:schemeClr val="accent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2"/>
                </a:solidFill>
                <a:hlinkClick r:id="" action="ppaction://noaction"/>
              </a:rPr>
              <a:t>IT Infrastructure</a:t>
            </a:r>
            <a:endParaRPr lang="en-US" dirty="0" smtClean="0">
              <a:solidFill>
                <a:schemeClr val="accent2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77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066800"/>
            <a:ext cx="8296275" cy="510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 smtClean="0">
              <a:solidFill>
                <a:srgbClr val="00800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876800"/>
          </a:xfrm>
        </p:spPr>
        <p:txBody>
          <a:bodyPr>
            <a:noAutofit/>
          </a:bodyPr>
          <a:lstStyle/>
          <a:p>
            <a:pPr marL="3175" lvl="2" indent="0">
              <a:spcBef>
                <a:spcPts val="0"/>
              </a:spcBef>
              <a:buNone/>
            </a:pPr>
            <a:r>
              <a:rPr lang="en-US" sz="1400" b="1" u="sng" dirty="0" smtClean="0">
                <a:latin typeface="+mn-lt"/>
              </a:rPr>
              <a:t>Pilot/Beta/Customer Status (cont’d)</a:t>
            </a:r>
          </a:p>
          <a:p>
            <a:pPr lvl="0"/>
            <a:r>
              <a:rPr lang="en-US" sz="1400" b="1" dirty="0" smtClean="0">
                <a:latin typeface="+mn-lt"/>
              </a:rPr>
              <a:t>TAESA – Pilot, Brazil (6 months, starting after all monitors have been installed and working) </a:t>
            </a:r>
          </a:p>
          <a:p>
            <a:pPr lvl="1"/>
            <a:r>
              <a:rPr lang="en-US" sz="1400" b="1" dirty="0" smtClean="0">
                <a:latin typeface="+mn-lt"/>
              </a:rPr>
              <a:t>SCOPE</a:t>
            </a:r>
            <a:r>
              <a:rPr lang="en-US" sz="1400" b="1" dirty="0">
                <a:latin typeface="+mn-lt"/>
              </a:rPr>
              <a:t>:  </a:t>
            </a:r>
            <a:r>
              <a:rPr lang="en-US" sz="1400" b="1" dirty="0" smtClean="0">
                <a:latin typeface="+mn-lt"/>
              </a:rPr>
              <a:t>Collect </a:t>
            </a:r>
            <a:r>
              <a:rPr lang="en-US" sz="1400" b="1" dirty="0">
                <a:latin typeface="+mn-lt"/>
              </a:rPr>
              <a:t>and analyze data from 3 different substations with on-Line monitoring (Bushings and DGA) for 1 Transformer at one substation. Offline data (Bushing, DGA and Station Battery) from all three substations. </a:t>
            </a:r>
            <a:endParaRPr lang="en-US" sz="1400" b="1" dirty="0" smtClean="0">
              <a:latin typeface="+mn-lt"/>
            </a:endParaRPr>
          </a:p>
          <a:p>
            <a:pPr lvl="1"/>
            <a:r>
              <a:rPr lang="en-US" sz="1400" b="1" dirty="0" smtClean="0">
                <a:latin typeface="+mn-lt"/>
              </a:rPr>
              <a:t>Completed Tasks</a:t>
            </a:r>
          </a:p>
          <a:p>
            <a:pPr lvl="2"/>
            <a:r>
              <a:rPr lang="en-US" sz="1400" b="1" dirty="0" smtClean="0">
                <a:solidFill>
                  <a:srgbClr val="00B050"/>
                </a:solidFill>
                <a:latin typeface="+mn-lt"/>
              </a:rPr>
              <a:t>PO for </a:t>
            </a:r>
            <a:r>
              <a:rPr lang="en-US" sz="1400" b="1" dirty="0">
                <a:solidFill>
                  <a:srgbClr val="00B050"/>
                </a:solidFill>
                <a:latin typeface="+mn-lt"/>
              </a:rPr>
              <a:t>equipment (DEG, buffering </a:t>
            </a:r>
            <a:r>
              <a:rPr lang="en-US" sz="1400" b="1" dirty="0" smtClean="0">
                <a:solidFill>
                  <a:srgbClr val="00B050"/>
                </a:solidFill>
                <a:latin typeface="+mn-lt"/>
              </a:rPr>
              <a:t>device)</a:t>
            </a:r>
          </a:p>
          <a:p>
            <a:pPr lvl="2"/>
            <a:r>
              <a:rPr lang="en-US" b="1" dirty="0" smtClean="0">
                <a:solidFill>
                  <a:srgbClr val="00B050"/>
                </a:solidFill>
                <a:latin typeface="+mn-lt"/>
              </a:rPr>
              <a:t>Legal approved PO for equipment 4/6</a:t>
            </a:r>
          </a:p>
          <a:p>
            <a:pPr lvl="2"/>
            <a:r>
              <a:rPr lang="en-US" b="1" dirty="0" smtClean="0">
                <a:solidFill>
                  <a:srgbClr val="00B050"/>
                </a:solidFill>
                <a:latin typeface="+mn-lt"/>
              </a:rPr>
              <a:t>Handoff from Sales to Engineering 4/8</a:t>
            </a:r>
            <a:endParaRPr lang="en-US" sz="1400" b="1" dirty="0" smtClean="0">
              <a:solidFill>
                <a:srgbClr val="00B050"/>
              </a:solidFill>
              <a:latin typeface="+mn-lt"/>
            </a:endParaRPr>
          </a:p>
          <a:p>
            <a:pPr lvl="2"/>
            <a:r>
              <a:rPr lang="en-US" b="1" dirty="0" smtClean="0">
                <a:solidFill>
                  <a:srgbClr val="00B050"/>
                </a:solidFill>
                <a:latin typeface="+mn-lt"/>
              </a:rPr>
              <a:t>Received DEG &amp; mini-DEG (“buffering device”)</a:t>
            </a:r>
          </a:p>
          <a:p>
            <a:pPr lvl="2"/>
            <a:r>
              <a:rPr lang="en-US" b="1" dirty="0" smtClean="0">
                <a:solidFill>
                  <a:srgbClr val="00B050"/>
                </a:solidFill>
                <a:latin typeface="+mn-lt"/>
              </a:rPr>
              <a:t>Acquired IDD</a:t>
            </a:r>
          </a:p>
          <a:p>
            <a:pPr lvl="2"/>
            <a:r>
              <a:rPr lang="en-US" b="1" dirty="0" smtClean="0">
                <a:solidFill>
                  <a:srgbClr val="00B050"/>
                </a:solidFill>
                <a:latin typeface="+mn-lt"/>
              </a:rPr>
              <a:t>Tested DEG -&gt; miniDEG -&gt; IDD connectivity</a:t>
            </a:r>
          </a:p>
          <a:p>
            <a:pPr lvl="1"/>
            <a:r>
              <a:rPr lang="en-US" sz="1400" b="1" dirty="0" smtClean="0">
                <a:latin typeface="+mn-lt"/>
              </a:rPr>
              <a:t>In Progress Tasks</a:t>
            </a:r>
          </a:p>
          <a:p>
            <a:pPr lvl="2"/>
            <a:r>
              <a:rPr lang="en-US" sz="1400" b="1" dirty="0" smtClean="0">
                <a:solidFill>
                  <a:srgbClr val="FFFF00"/>
                </a:solidFill>
                <a:latin typeface="+mn-lt"/>
              </a:rPr>
              <a:t>PO for dobleARMS</a:t>
            </a:r>
          </a:p>
          <a:p>
            <a:pPr lvl="2"/>
            <a:r>
              <a:rPr lang="en-US" b="1" dirty="0" smtClean="0">
                <a:solidFill>
                  <a:srgbClr val="FFFF00"/>
                </a:solidFill>
                <a:latin typeface="+mn-lt"/>
              </a:rPr>
              <a:t>Complete data center questionnaire (TAESA action)</a:t>
            </a:r>
          </a:p>
          <a:p>
            <a:pPr lvl="1"/>
            <a:r>
              <a:rPr lang="en-US" sz="1400" b="1" dirty="0" smtClean="0">
                <a:latin typeface="+mn-lt"/>
              </a:rPr>
              <a:t>Next Tasks</a:t>
            </a:r>
          </a:p>
          <a:p>
            <a:pPr lvl="2"/>
            <a:r>
              <a:rPr lang="en-US" b="1" dirty="0" smtClean="0">
                <a:solidFill>
                  <a:srgbClr val="00B050"/>
                </a:solidFill>
                <a:latin typeface="+mn-lt"/>
              </a:rPr>
              <a:t>Ship DEG &amp; mini-DEG (in Shipping </a:t>
            </a:r>
            <a:r>
              <a:rPr lang="en-US" b="1" dirty="0" err="1" smtClean="0">
                <a:solidFill>
                  <a:srgbClr val="00B050"/>
                </a:solidFill>
                <a:latin typeface="+mn-lt"/>
              </a:rPr>
              <a:t>Dept</a:t>
            </a:r>
            <a:r>
              <a:rPr lang="en-US" b="1" dirty="0" smtClean="0">
                <a:solidFill>
                  <a:srgbClr val="00B050"/>
                </a:solidFill>
                <a:latin typeface="+mn-lt"/>
              </a:rPr>
              <a:t> – waiting for TAESA to arrange pick-up) </a:t>
            </a:r>
          </a:p>
          <a:p>
            <a:pPr lvl="2"/>
            <a:r>
              <a:rPr lang="en-US" b="1" dirty="0" smtClean="0">
                <a:solidFill>
                  <a:srgbClr val="FFFF00"/>
                </a:solidFill>
                <a:latin typeface="+mn-lt"/>
              </a:rPr>
              <a:t>Ship IDD and bushing tap adaptors (blocked by PO for ARMS)</a:t>
            </a:r>
          </a:p>
          <a:p>
            <a:pPr lvl="2"/>
            <a:r>
              <a:rPr lang="en-US" sz="1400" b="1" dirty="0" smtClean="0">
                <a:solidFill>
                  <a:srgbClr val="FF0000"/>
                </a:solidFill>
                <a:latin typeface="+mn-lt"/>
              </a:rPr>
              <a:t>ARMS setup and data cleanup (competing priorities:  SDGE, Calpine, &amp; Austin)</a:t>
            </a:r>
          </a:p>
          <a:p>
            <a:pPr lvl="2"/>
            <a:endParaRPr lang="en-US" sz="1400" b="1" dirty="0">
              <a:solidFill>
                <a:srgbClr val="FFFF00"/>
              </a:solidFill>
              <a:latin typeface="+mn-lt"/>
            </a:endParaRPr>
          </a:p>
          <a:p>
            <a:pPr marL="3175" lvl="2" indent="0">
              <a:spcBef>
                <a:spcPts val="0"/>
              </a:spcBef>
              <a:buNone/>
            </a:pPr>
            <a:endParaRPr lang="en-US" sz="1200" b="1" u="sng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8002"/>
            <a:ext cx="7696200" cy="553998"/>
          </a:xfrm>
        </p:spPr>
        <p:txBody>
          <a:bodyPr/>
          <a:lstStyle/>
          <a:p>
            <a:r>
              <a:rPr lang="en-US" sz="3000" kern="1200" dirty="0" smtClean="0">
                <a:solidFill>
                  <a:schemeClr val="tx1"/>
                </a:solidFill>
                <a:effectLst/>
                <a:latin typeface="Arial Narrow" pitchFamily="34" charset="0"/>
                <a:ea typeface="+mj-ea"/>
                <a:cs typeface="Arial" pitchFamily="34" charset="0"/>
              </a:rPr>
              <a:t>May </a:t>
            </a:r>
            <a:r>
              <a:rPr lang="en-US" dirty="0" smtClean="0"/>
              <a:t>dobleARMS</a:t>
            </a:r>
            <a:r>
              <a:rPr lang="en-US" dirty="0"/>
              <a:t>™ </a:t>
            </a:r>
            <a:r>
              <a:rPr lang="en-US" dirty="0" smtClean="0"/>
              <a:t>Status (TAESA)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3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066800"/>
            <a:ext cx="8296275" cy="510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 smtClean="0">
              <a:solidFill>
                <a:srgbClr val="00800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175" lvl="2" indent="0">
              <a:spcBef>
                <a:spcPts val="0"/>
              </a:spcBef>
              <a:buNone/>
            </a:pPr>
            <a:r>
              <a:rPr lang="en-US" sz="1400" b="1" u="sng" dirty="0">
                <a:latin typeface="+mn-lt"/>
              </a:rPr>
              <a:t>Pilot/Beta/Customer </a:t>
            </a:r>
            <a:r>
              <a:rPr lang="en-US" sz="1400" b="1" u="sng" dirty="0" smtClean="0">
                <a:latin typeface="+mn-lt"/>
              </a:rPr>
              <a:t>Status</a:t>
            </a:r>
          </a:p>
          <a:p>
            <a:pPr lvl="0"/>
            <a:endParaRPr lang="en-US" sz="1400" b="1" dirty="0" smtClean="0"/>
          </a:p>
          <a:p>
            <a:r>
              <a:rPr lang="en-US" sz="1400" b="1" dirty="0" smtClean="0">
                <a:latin typeface="+mj-lt"/>
              </a:rPr>
              <a:t>S&amp;C </a:t>
            </a:r>
            <a:r>
              <a:rPr lang="en-US" sz="1400" b="1" dirty="0">
                <a:latin typeface="+mj-lt"/>
              </a:rPr>
              <a:t>– </a:t>
            </a:r>
            <a:r>
              <a:rPr lang="en-US" sz="1400" b="1" dirty="0" smtClean="0">
                <a:latin typeface="+mj-lt"/>
              </a:rPr>
              <a:t>Sold and ongoing since Dec 2011</a:t>
            </a:r>
            <a:endParaRPr lang="en-US" sz="1200" b="1" dirty="0">
              <a:latin typeface="+mj-lt"/>
            </a:endParaRPr>
          </a:p>
          <a:p>
            <a:pPr lvl="1"/>
            <a:r>
              <a:rPr lang="en-US" sz="1400" b="1" dirty="0" smtClean="0">
                <a:latin typeface="+mj-lt"/>
              </a:rPr>
              <a:t>Completed Tasks</a:t>
            </a:r>
          </a:p>
          <a:p>
            <a:pPr lvl="1"/>
            <a:r>
              <a:rPr lang="en-US" sz="1400" b="1" dirty="0" smtClean="0">
                <a:latin typeface="+mj-lt"/>
              </a:rPr>
              <a:t>In </a:t>
            </a:r>
            <a:r>
              <a:rPr lang="en-US" sz="1400" b="1" dirty="0">
                <a:latin typeface="+mj-lt"/>
              </a:rPr>
              <a:t>Progress Tasks</a:t>
            </a:r>
          </a:p>
          <a:p>
            <a:pPr lvl="2"/>
            <a:r>
              <a:rPr lang="en-US" sz="1400" b="1" dirty="0" smtClean="0">
                <a:solidFill>
                  <a:srgbClr val="00B050"/>
                </a:solidFill>
                <a:latin typeface="+mj-lt"/>
              </a:rPr>
              <a:t>Proposal to S&amp;C to replace the routers:  cost, effort, who will install (Doble or customer)</a:t>
            </a:r>
            <a:endParaRPr lang="en-US" sz="1400" b="1" dirty="0">
              <a:solidFill>
                <a:srgbClr val="00B050"/>
              </a:solidFill>
              <a:latin typeface="+mj-lt"/>
            </a:endParaRPr>
          </a:p>
          <a:p>
            <a:pPr lvl="1"/>
            <a:r>
              <a:rPr lang="en-US" sz="1400" b="1" dirty="0">
                <a:latin typeface="+mj-lt"/>
              </a:rPr>
              <a:t>Next </a:t>
            </a:r>
            <a:r>
              <a:rPr lang="en-US" sz="1400" b="1" dirty="0" smtClean="0">
                <a:latin typeface="+mj-lt"/>
              </a:rPr>
              <a:t>Tasks</a:t>
            </a:r>
          </a:p>
          <a:p>
            <a:pPr lvl="2"/>
            <a:r>
              <a:rPr lang="en-US" sz="1400" b="1" dirty="0" smtClean="0">
                <a:solidFill>
                  <a:srgbClr val="FFFF00"/>
                </a:solidFill>
                <a:latin typeface="+mj-lt"/>
              </a:rPr>
              <a:t>PO from S&amp;C</a:t>
            </a:r>
          </a:p>
          <a:p>
            <a:pPr lvl="2"/>
            <a:r>
              <a:rPr lang="en-US" b="1" dirty="0" smtClean="0">
                <a:solidFill>
                  <a:srgbClr val="FFFF00"/>
                </a:solidFill>
                <a:latin typeface="+mj-lt"/>
              </a:rPr>
              <a:t>Install Cisco routers</a:t>
            </a:r>
            <a:endParaRPr lang="en-US" sz="1400" b="1" dirty="0" smtClean="0">
              <a:solidFill>
                <a:srgbClr val="FFFF00"/>
              </a:solidFill>
              <a:latin typeface="+mj-lt"/>
            </a:endParaRPr>
          </a:p>
          <a:p>
            <a:pPr lvl="2"/>
            <a:endParaRPr lang="en-US" sz="1400" b="1" dirty="0" smtClean="0">
              <a:solidFill>
                <a:srgbClr val="00B050"/>
              </a:solidFill>
              <a:latin typeface="+mj-lt"/>
            </a:endParaRPr>
          </a:p>
          <a:p>
            <a:pPr lvl="2"/>
            <a:endParaRPr lang="en-US" sz="1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8002"/>
            <a:ext cx="7696200" cy="553998"/>
          </a:xfrm>
        </p:spPr>
        <p:txBody>
          <a:bodyPr/>
          <a:lstStyle/>
          <a:p>
            <a:r>
              <a:rPr lang="en-US" sz="3000" kern="1200" dirty="0" smtClean="0">
                <a:solidFill>
                  <a:schemeClr val="tx1"/>
                </a:solidFill>
                <a:effectLst/>
                <a:latin typeface="Arial Narrow" pitchFamily="34" charset="0"/>
                <a:ea typeface="+mj-ea"/>
                <a:cs typeface="Arial" pitchFamily="34" charset="0"/>
              </a:rPr>
              <a:t>May </a:t>
            </a:r>
            <a:r>
              <a:rPr lang="en-US" dirty="0" smtClean="0"/>
              <a:t>dobleARMS</a:t>
            </a:r>
            <a:r>
              <a:rPr lang="en-US" dirty="0"/>
              <a:t>™ </a:t>
            </a:r>
            <a:r>
              <a:rPr lang="en-US" dirty="0" smtClean="0"/>
              <a:t>Status (S&amp;C)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62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066800"/>
            <a:ext cx="8296275" cy="510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 smtClean="0">
              <a:solidFill>
                <a:srgbClr val="00800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175" lvl="2" indent="0">
              <a:spcBef>
                <a:spcPts val="0"/>
              </a:spcBef>
              <a:buNone/>
            </a:pPr>
            <a:r>
              <a:rPr lang="en-US" sz="1500" b="1" u="sng" dirty="0" smtClean="0">
                <a:latin typeface="+mn-lt"/>
              </a:rPr>
              <a:t>Pilot/Beta/Customer Status (cont’d)</a:t>
            </a:r>
          </a:p>
          <a:p>
            <a:pPr lvl="0"/>
            <a:r>
              <a:rPr lang="en-US" sz="1500" dirty="0" smtClean="0">
                <a:latin typeface="+mn-lt"/>
              </a:rPr>
              <a:t>Austin </a:t>
            </a:r>
            <a:r>
              <a:rPr lang="en-US" sz="1500" dirty="0">
                <a:latin typeface="+mn-lt"/>
              </a:rPr>
              <a:t>– Beta (4/2014 – 10/2015) - </a:t>
            </a:r>
            <a:r>
              <a:rPr lang="en-US" sz="1200" dirty="0">
                <a:latin typeface="+mn-lt"/>
                <a:hlinkClick r:id="rId2"/>
              </a:rPr>
              <a:t>https://</a:t>
            </a:r>
            <a:r>
              <a:rPr lang="en-US" sz="1200" dirty="0" smtClean="0">
                <a:latin typeface="+mn-lt"/>
                <a:hlinkClick r:id="rId2"/>
              </a:rPr>
              <a:t>doblewiki.doble.com:8443/display/AR/Austin+Energy</a:t>
            </a:r>
            <a:endParaRPr lang="en-US" sz="1200" dirty="0" smtClean="0">
              <a:latin typeface="+mn-lt"/>
            </a:endParaRPr>
          </a:p>
          <a:p>
            <a:pPr lvl="1"/>
            <a:r>
              <a:rPr lang="en-US" sz="1500" dirty="0" smtClean="0">
                <a:latin typeface="+mn-lt"/>
              </a:rPr>
              <a:t>Risks</a:t>
            </a:r>
          </a:p>
          <a:p>
            <a:pPr lvl="1"/>
            <a:r>
              <a:rPr lang="en-US" sz="1500" dirty="0" smtClean="0">
                <a:latin typeface="+mn-lt"/>
              </a:rPr>
              <a:t>Completed Tasks</a:t>
            </a:r>
          </a:p>
          <a:p>
            <a:pPr lvl="2"/>
            <a:r>
              <a:rPr lang="en-US" sz="1500" dirty="0" smtClean="0">
                <a:latin typeface="+mn-lt"/>
              </a:rPr>
              <a:t>Updated Organization Tree</a:t>
            </a:r>
          </a:p>
          <a:p>
            <a:pPr lvl="2"/>
            <a:r>
              <a:rPr lang="en-US" sz="1500" dirty="0" smtClean="0">
                <a:solidFill>
                  <a:srgbClr val="00B050"/>
                </a:solidFill>
                <a:latin typeface="+mn-lt"/>
              </a:rPr>
              <a:t>Contract extended through Dec 31, 2016</a:t>
            </a:r>
            <a:endParaRPr lang="en-US" sz="1500" dirty="0">
              <a:solidFill>
                <a:srgbClr val="00B050"/>
              </a:solidFill>
              <a:latin typeface="+mn-lt"/>
            </a:endParaRPr>
          </a:p>
          <a:p>
            <a:pPr lvl="1"/>
            <a:r>
              <a:rPr lang="en-US" sz="1500" dirty="0" smtClean="0">
                <a:latin typeface="+mn-lt"/>
              </a:rPr>
              <a:t>In Progress Tasks</a:t>
            </a:r>
          </a:p>
          <a:p>
            <a:pPr lvl="2"/>
            <a:r>
              <a:rPr lang="en-US" sz="1500" dirty="0" smtClean="0">
                <a:solidFill>
                  <a:srgbClr val="00B050"/>
                </a:solidFill>
                <a:latin typeface="+mj-lt"/>
              </a:rPr>
              <a:t>Beta on-going since 2012</a:t>
            </a:r>
          </a:p>
          <a:p>
            <a:pPr lvl="2"/>
            <a:r>
              <a:rPr lang="en-US" sz="1500" dirty="0" smtClean="0">
                <a:solidFill>
                  <a:srgbClr val="00B050"/>
                </a:solidFill>
                <a:latin typeface="+mj-lt"/>
              </a:rPr>
              <a:t>Negotiating new contract – SOW estimates in process</a:t>
            </a:r>
          </a:p>
          <a:p>
            <a:pPr lvl="2"/>
            <a:r>
              <a:rPr lang="en-US" sz="1500" dirty="0" smtClean="0">
                <a:solidFill>
                  <a:srgbClr val="00B050"/>
                </a:solidFill>
                <a:latin typeface="+mj-lt"/>
              </a:rPr>
              <a:t>Define updated requirements in detail (original requirements + “extended requirements”</a:t>
            </a:r>
          </a:p>
          <a:p>
            <a:pPr lvl="1"/>
            <a:r>
              <a:rPr lang="en-US" sz="1500" dirty="0" smtClean="0">
                <a:solidFill>
                  <a:srgbClr val="00B050"/>
                </a:solidFill>
                <a:latin typeface="+mj-lt"/>
              </a:rPr>
              <a:t>Next Tasks</a:t>
            </a:r>
            <a:endParaRPr lang="en-US" sz="1500" dirty="0">
              <a:solidFill>
                <a:srgbClr val="00B050"/>
              </a:solidFill>
              <a:latin typeface="+mj-lt"/>
            </a:endParaRPr>
          </a:p>
          <a:p>
            <a:pPr lvl="2"/>
            <a:r>
              <a:rPr lang="en-US" sz="1500" dirty="0" smtClean="0">
                <a:solidFill>
                  <a:srgbClr val="FF0000"/>
                </a:solidFill>
                <a:latin typeface="+mj-lt"/>
              </a:rPr>
              <a:t>Bring into line with updated requirements (need requirements definition; resource constraints)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8002"/>
            <a:ext cx="7696200" cy="553998"/>
          </a:xfrm>
        </p:spPr>
        <p:txBody>
          <a:bodyPr/>
          <a:lstStyle/>
          <a:p>
            <a:r>
              <a:rPr lang="en-US" sz="3000" kern="1200" dirty="0" smtClean="0">
                <a:solidFill>
                  <a:schemeClr val="tx1"/>
                </a:solidFill>
                <a:effectLst/>
                <a:latin typeface="Arial Narrow" pitchFamily="34" charset="0"/>
                <a:ea typeface="+mj-ea"/>
                <a:cs typeface="Arial" pitchFamily="34" charset="0"/>
              </a:rPr>
              <a:t>May </a:t>
            </a:r>
            <a:r>
              <a:rPr lang="en-US" dirty="0" smtClean="0"/>
              <a:t>dobleARMS</a:t>
            </a:r>
            <a:r>
              <a:rPr lang="en-US" dirty="0"/>
              <a:t>™ </a:t>
            </a:r>
            <a:r>
              <a:rPr lang="en-US" dirty="0" smtClean="0"/>
              <a:t>Status (Austin)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2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066800"/>
            <a:ext cx="8296275" cy="510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 smtClean="0">
              <a:solidFill>
                <a:srgbClr val="00800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876800"/>
          </a:xfrm>
        </p:spPr>
        <p:txBody>
          <a:bodyPr>
            <a:noAutofit/>
          </a:bodyPr>
          <a:lstStyle/>
          <a:p>
            <a:pPr marL="3175" lvl="2" indent="0">
              <a:spcBef>
                <a:spcPts val="0"/>
              </a:spcBef>
              <a:buNone/>
            </a:pPr>
            <a:r>
              <a:rPr lang="en-US" sz="1400" b="1" u="sng" dirty="0" smtClean="0">
                <a:latin typeface="+mn-lt"/>
              </a:rPr>
              <a:t>Pilot/Beta/Customer Status (cont’d)</a:t>
            </a:r>
          </a:p>
          <a:p>
            <a:pPr lvl="0"/>
            <a:r>
              <a:rPr lang="en-US" sz="1400" b="1" dirty="0" smtClean="0">
                <a:latin typeface="+mn-lt"/>
              </a:rPr>
              <a:t>TVA </a:t>
            </a:r>
            <a:r>
              <a:rPr lang="en-US" sz="1400" b="1" dirty="0">
                <a:latin typeface="+mn-lt"/>
              </a:rPr>
              <a:t>– Beta (4/2012 – 04/2013) - </a:t>
            </a:r>
            <a:r>
              <a:rPr lang="en-US" sz="1100" b="1" dirty="0">
                <a:latin typeface="+mn-lt"/>
                <a:hlinkClick r:id="rId3"/>
              </a:rPr>
              <a:t>https://</a:t>
            </a:r>
            <a:r>
              <a:rPr lang="en-US" sz="1100" b="1" dirty="0" smtClean="0">
                <a:latin typeface="+mn-lt"/>
                <a:hlinkClick r:id="rId3"/>
              </a:rPr>
              <a:t>doblewiki.doble.com:8443/pages/viewpage.action?pageId=31850554</a:t>
            </a:r>
            <a:endParaRPr lang="en-US" sz="1100" b="1" dirty="0" smtClean="0">
              <a:latin typeface="+mn-lt"/>
            </a:endParaRPr>
          </a:p>
          <a:p>
            <a:pPr lvl="1"/>
            <a:r>
              <a:rPr lang="en-US" sz="1400" b="1" dirty="0" smtClean="0">
                <a:latin typeface="+mn-lt"/>
              </a:rPr>
              <a:t>Completed Tasks</a:t>
            </a:r>
          </a:p>
          <a:p>
            <a:pPr lvl="2"/>
            <a:r>
              <a:rPr lang="en-US" sz="1400" b="1" dirty="0" smtClean="0">
                <a:solidFill>
                  <a:srgbClr val="00B050"/>
                </a:solidFill>
                <a:latin typeface="+mn-lt"/>
              </a:rPr>
              <a:t>Delivery </a:t>
            </a:r>
            <a:r>
              <a:rPr lang="en-US" sz="1400" b="1" dirty="0">
                <a:solidFill>
                  <a:srgbClr val="00B050"/>
                </a:solidFill>
                <a:latin typeface="+mn-lt"/>
              </a:rPr>
              <a:t>of additional </a:t>
            </a:r>
            <a:r>
              <a:rPr lang="en-US" sz="1400" b="1" dirty="0" smtClean="0">
                <a:solidFill>
                  <a:srgbClr val="00B050"/>
                </a:solidFill>
                <a:latin typeface="+mn-lt"/>
              </a:rPr>
              <a:t>DEG</a:t>
            </a:r>
          </a:p>
          <a:p>
            <a:pPr lvl="2"/>
            <a:r>
              <a:rPr lang="en-US" sz="1400" b="1" dirty="0" smtClean="0">
                <a:solidFill>
                  <a:srgbClr val="00B050"/>
                </a:solidFill>
                <a:latin typeface="+mn-lt"/>
              </a:rPr>
              <a:t>Sent DEG documentation</a:t>
            </a:r>
          </a:p>
          <a:p>
            <a:pPr lvl="2"/>
            <a:r>
              <a:rPr lang="en-US" sz="1400" b="1" dirty="0">
                <a:solidFill>
                  <a:srgbClr val="00B050"/>
                </a:solidFill>
                <a:latin typeface="+mn-lt"/>
              </a:rPr>
              <a:t>TVA has submitted an RFP for the final </a:t>
            </a:r>
            <a:r>
              <a:rPr lang="en-US" sz="1400" b="1" dirty="0" smtClean="0">
                <a:solidFill>
                  <a:srgbClr val="00B050"/>
                </a:solidFill>
                <a:latin typeface="+mn-lt"/>
              </a:rPr>
              <a:t>system</a:t>
            </a:r>
          </a:p>
          <a:p>
            <a:pPr lvl="2"/>
            <a:r>
              <a:rPr lang="en-US" sz="1400" b="1" dirty="0" smtClean="0">
                <a:solidFill>
                  <a:srgbClr val="00B050"/>
                </a:solidFill>
                <a:latin typeface="+mn-lt"/>
              </a:rPr>
              <a:t>TVA responded to all the questions received as part of RFP – Deadline extended to Dec 18</a:t>
            </a:r>
          </a:p>
          <a:p>
            <a:pPr lvl="2"/>
            <a:r>
              <a:rPr lang="en-US" sz="1400" b="1" dirty="0" smtClean="0">
                <a:solidFill>
                  <a:srgbClr val="00B050"/>
                </a:solidFill>
                <a:latin typeface="+mn-lt"/>
              </a:rPr>
              <a:t>Doble proposal submitted in response to RFP 3/23/2016</a:t>
            </a:r>
          </a:p>
          <a:p>
            <a:pPr lvl="2"/>
            <a:r>
              <a:rPr lang="en-US" b="1" dirty="0" smtClean="0">
                <a:solidFill>
                  <a:srgbClr val="00B050"/>
                </a:solidFill>
                <a:latin typeface="+mn-lt"/>
              </a:rPr>
              <a:t>Demo with PCT on April 28</a:t>
            </a:r>
          </a:p>
          <a:p>
            <a:pPr lvl="1"/>
            <a:r>
              <a:rPr lang="en-US" sz="1400" b="1" dirty="0" smtClean="0">
                <a:latin typeface="+mn-lt"/>
              </a:rPr>
              <a:t>In Progress Tasks</a:t>
            </a:r>
          </a:p>
          <a:p>
            <a:pPr lvl="2"/>
            <a:r>
              <a:rPr lang="en-US" b="1" dirty="0" smtClean="0">
                <a:solidFill>
                  <a:srgbClr val="00B050"/>
                </a:solidFill>
              </a:rPr>
              <a:t>Gap analysis (data)</a:t>
            </a:r>
          </a:p>
          <a:p>
            <a:pPr lvl="1"/>
            <a:r>
              <a:rPr lang="en-US" sz="1400" b="1" dirty="0" smtClean="0">
                <a:latin typeface="+mn-lt"/>
              </a:rPr>
              <a:t>Next Tasks</a:t>
            </a:r>
          </a:p>
          <a:p>
            <a:pPr lvl="2"/>
            <a:r>
              <a:rPr lang="en-US" sz="1400" b="1" dirty="0" smtClean="0">
                <a:solidFill>
                  <a:srgbClr val="FF0000"/>
                </a:solidFill>
                <a:latin typeface="+mn-lt"/>
              </a:rPr>
              <a:t>Win Contract</a:t>
            </a:r>
          </a:p>
          <a:p>
            <a:pPr lvl="2"/>
            <a:r>
              <a:rPr lang="en-US" b="1" dirty="0" smtClean="0">
                <a:solidFill>
                  <a:srgbClr val="FFFF00"/>
                </a:solidFill>
                <a:latin typeface="+mn-lt"/>
              </a:rPr>
              <a:t>New </a:t>
            </a:r>
            <a:r>
              <a:rPr lang="en-US" b="1" dirty="0">
                <a:solidFill>
                  <a:srgbClr val="FFFF00"/>
                </a:solidFill>
                <a:latin typeface="+mn-lt"/>
              </a:rPr>
              <a:t>PCT environment  to support the handing off </a:t>
            </a:r>
            <a:r>
              <a:rPr lang="en-US" b="1" dirty="0" smtClean="0">
                <a:solidFill>
                  <a:srgbClr val="FFFF00"/>
                </a:solidFill>
                <a:latin typeface="+mn-lt"/>
              </a:rPr>
              <a:t>demo </a:t>
            </a:r>
            <a:r>
              <a:rPr lang="en-US" b="1" dirty="0">
                <a:solidFill>
                  <a:srgbClr val="FFFF00"/>
                </a:solidFill>
                <a:latin typeface="+mn-lt"/>
              </a:rPr>
              <a:t>environment to </a:t>
            </a:r>
            <a:r>
              <a:rPr lang="en-US" b="1" dirty="0" smtClean="0">
                <a:solidFill>
                  <a:srgbClr val="FFFF00"/>
                </a:solidFill>
                <a:latin typeface="+mn-lt"/>
              </a:rPr>
              <a:t>customer (funded; plan in process) </a:t>
            </a:r>
            <a:endParaRPr lang="en-US" sz="1400" b="1" dirty="0">
              <a:solidFill>
                <a:srgbClr val="FFFF00"/>
              </a:solidFill>
              <a:latin typeface="+mn-lt"/>
            </a:endParaRPr>
          </a:p>
          <a:p>
            <a:pPr marL="3175" lvl="2" indent="0">
              <a:spcBef>
                <a:spcPts val="0"/>
              </a:spcBef>
              <a:buNone/>
            </a:pPr>
            <a:endParaRPr lang="en-US" sz="1200" b="1" u="sng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8002"/>
            <a:ext cx="7696200" cy="553998"/>
          </a:xfrm>
        </p:spPr>
        <p:txBody>
          <a:bodyPr/>
          <a:lstStyle/>
          <a:p>
            <a:r>
              <a:rPr lang="en-US" sz="3000" kern="1200" dirty="0" smtClean="0">
                <a:solidFill>
                  <a:schemeClr val="tx1"/>
                </a:solidFill>
                <a:effectLst/>
                <a:latin typeface="Arial Narrow" pitchFamily="34" charset="0"/>
                <a:ea typeface="+mj-ea"/>
                <a:cs typeface="Arial" pitchFamily="34" charset="0"/>
              </a:rPr>
              <a:t>May </a:t>
            </a:r>
            <a:r>
              <a:rPr lang="en-US" dirty="0" smtClean="0"/>
              <a:t>dobleARMS</a:t>
            </a:r>
            <a:r>
              <a:rPr lang="en-US" dirty="0"/>
              <a:t>™ </a:t>
            </a:r>
            <a:r>
              <a:rPr lang="en-US" dirty="0" smtClean="0"/>
              <a:t>Status (TVA)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0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19100" y="1066800"/>
            <a:ext cx="8296275" cy="510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 smtClean="0">
              <a:solidFill>
                <a:srgbClr val="00800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81600"/>
          </a:xfrm>
        </p:spPr>
        <p:txBody>
          <a:bodyPr>
            <a:noAutofit/>
          </a:bodyPr>
          <a:lstStyle/>
          <a:p>
            <a:pPr marL="3175" lvl="2" indent="0">
              <a:spcBef>
                <a:spcPts val="0"/>
              </a:spcBef>
              <a:buNone/>
            </a:pPr>
            <a:r>
              <a:rPr lang="en-US" sz="1400" b="1" u="sng" dirty="0">
                <a:latin typeface="+mn-lt"/>
              </a:rPr>
              <a:t>Pilot/Beta/Customer </a:t>
            </a:r>
            <a:r>
              <a:rPr lang="en-US" sz="1400" b="1" u="sng" dirty="0" smtClean="0">
                <a:latin typeface="+mn-lt"/>
              </a:rPr>
              <a:t>Status</a:t>
            </a:r>
          </a:p>
          <a:p>
            <a:pPr marL="174625" lvl="2" indent="-171450">
              <a:spcBef>
                <a:spcPts val="0"/>
              </a:spcBef>
            </a:pPr>
            <a:r>
              <a:rPr lang="en-US" sz="1200" b="1" dirty="0">
                <a:latin typeface="+mj-lt"/>
              </a:rPr>
              <a:t>National Grid </a:t>
            </a:r>
            <a:r>
              <a:rPr lang="en-US" sz="1200" b="1" dirty="0" smtClean="0">
                <a:latin typeface="+mj-lt"/>
              </a:rPr>
              <a:t>- </a:t>
            </a:r>
            <a:r>
              <a:rPr lang="en-US" sz="1200" b="1" dirty="0">
                <a:latin typeface="+mj-lt"/>
                <a:hlinkClick r:id="rId3"/>
              </a:rPr>
              <a:t>https://</a:t>
            </a:r>
            <a:r>
              <a:rPr lang="en-US" sz="1200" b="1" dirty="0" smtClean="0">
                <a:latin typeface="+mj-lt"/>
                <a:hlinkClick r:id="rId3"/>
              </a:rPr>
              <a:t>doblewiki.doble.com:8443/display/AR/National+Grid</a:t>
            </a:r>
            <a:endParaRPr lang="en-US" sz="1200" b="1" dirty="0" smtClean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FF0000"/>
                </a:solidFill>
                <a:latin typeface="+mj-lt"/>
              </a:rPr>
              <a:t>Need requirements to develop plan and schedule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FF0000"/>
                </a:solidFill>
                <a:latin typeface="+mj-lt"/>
              </a:rPr>
              <a:t>Major issue is integrating doblePRIME IDDs with dobleARMS due to Engineering resource constraints – plan in process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FF0000"/>
                </a:solidFill>
                <a:latin typeface="+mj-lt"/>
              </a:rPr>
              <a:t>Customer is resetting dobleARMS expectations due to organizational changes</a:t>
            </a:r>
          </a:p>
          <a:p>
            <a:endParaRPr lang="en-US" sz="1050" b="1" u="sng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8002"/>
            <a:ext cx="7696200" cy="553998"/>
          </a:xfrm>
        </p:spPr>
        <p:txBody>
          <a:bodyPr/>
          <a:lstStyle/>
          <a:p>
            <a:r>
              <a:rPr lang="en-US" sz="3000" kern="1200" dirty="0" smtClean="0">
                <a:solidFill>
                  <a:schemeClr val="tx1"/>
                </a:solidFill>
                <a:effectLst/>
                <a:latin typeface="Arial Narrow" pitchFamily="34" charset="0"/>
                <a:ea typeface="+mj-ea"/>
                <a:cs typeface="Arial" pitchFamily="34" charset="0"/>
              </a:rPr>
              <a:t>May </a:t>
            </a:r>
            <a:r>
              <a:rPr lang="en-US" dirty="0" smtClean="0"/>
              <a:t>dobleARMS</a:t>
            </a:r>
            <a:r>
              <a:rPr lang="en-US" dirty="0"/>
              <a:t>™ </a:t>
            </a:r>
            <a:r>
              <a:rPr lang="en-US" dirty="0" smtClean="0"/>
              <a:t>Status (NG)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95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066800"/>
            <a:ext cx="8296275" cy="510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sz="1100" b="1" dirty="0" smtClean="0">
              <a:solidFill>
                <a:srgbClr val="00800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175" lvl="2" indent="0">
              <a:spcBef>
                <a:spcPts val="0"/>
              </a:spcBef>
              <a:buNone/>
            </a:pPr>
            <a:r>
              <a:rPr lang="en-US" sz="1400" b="1" u="sng" dirty="0">
                <a:latin typeface="+mn-lt"/>
              </a:rPr>
              <a:t>Pilot/Beta/Customer </a:t>
            </a:r>
            <a:r>
              <a:rPr lang="en-US" sz="1400" b="1" u="sng" dirty="0" smtClean="0">
                <a:latin typeface="+mn-lt"/>
              </a:rPr>
              <a:t>Status</a:t>
            </a:r>
          </a:p>
          <a:p>
            <a:pPr lvl="0"/>
            <a:r>
              <a:rPr lang="en-US" sz="1400" b="1" dirty="0" smtClean="0">
                <a:latin typeface="+mj-lt"/>
              </a:rPr>
              <a:t>CFE - Pilot (3/2014 – 8/2015</a:t>
            </a:r>
            <a:r>
              <a:rPr lang="en-US" sz="1400" b="1" dirty="0">
                <a:latin typeface="+mj-lt"/>
              </a:rPr>
              <a:t>) - </a:t>
            </a:r>
            <a:r>
              <a:rPr lang="en-US" sz="1400" b="1" dirty="0">
                <a:latin typeface="+mj-lt"/>
                <a:hlinkClick r:id="rId2"/>
              </a:rPr>
              <a:t>https://</a:t>
            </a:r>
            <a:r>
              <a:rPr lang="en-US" sz="1400" b="1" dirty="0" smtClean="0">
                <a:latin typeface="+mj-lt"/>
                <a:hlinkClick r:id="rId2"/>
              </a:rPr>
              <a:t>doblewiki.doble.com:8443/display/AR/CFE</a:t>
            </a:r>
            <a:endParaRPr lang="en-US" sz="1400" b="1" dirty="0" smtClean="0">
              <a:latin typeface="+mj-lt"/>
            </a:endParaRPr>
          </a:p>
          <a:p>
            <a:pPr lvl="1"/>
            <a:r>
              <a:rPr lang="en-US" sz="1400" b="1" dirty="0" smtClean="0">
                <a:latin typeface="+mj-lt"/>
              </a:rPr>
              <a:t>Completed </a:t>
            </a:r>
            <a:r>
              <a:rPr lang="en-US" sz="1400" b="1" dirty="0">
                <a:latin typeface="+mj-lt"/>
              </a:rPr>
              <a:t>Tasks</a:t>
            </a:r>
          </a:p>
          <a:p>
            <a:pPr lvl="2"/>
            <a:r>
              <a:rPr lang="en-US" sz="1400" b="1" dirty="0" smtClean="0">
                <a:solidFill>
                  <a:srgbClr val="00B050"/>
                </a:solidFill>
                <a:latin typeface="+mj-lt"/>
              </a:rPr>
              <a:t>Performed UAT and Training</a:t>
            </a:r>
          </a:p>
          <a:p>
            <a:pPr lvl="2"/>
            <a:r>
              <a:rPr lang="en-US" sz="1400" b="1" dirty="0" smtClean="0">
                <a:solidFill>
                  <a:srgbClr val="00B050"/>
                </a:solidFill>
                <a:latin typeface="+mj-lt"/>
              </a:rPr>
              <a:t>Released to Production</a:t>
            </a:r>
          </a:p>
          <a:p>
            <a:pPr lvl="1"/>
            <a:r>
              <a:rPr lang="en-US" sz="1400" b="1" dirty="0" smtClean="0">
                <a:latin typeface="+mj-lt"/>
              </a:rPr>
              <a:t>In Progress Tasks</a:t>
            </a:r>
          </a:p>
          <a:p>
            <a:pPr lvl="1"/>
            <a:r>
              <a:rPr lang="en-US" sz="1400" b="1" dirty="0" smtClean="0">
                <a:latin typeface="+mj-lt"/>
              </a:rPr>
              <a:t>Next Tasks</a:t>
            </a:r>
          </a:p>
          <a:p>
            <a:pPr lvl="2"/>
            <a:r>
              <a:rPr lang="en-US" sz="1400" b="1" dirty="0" smtClean="0">
                <a:solidFill>
                  <a:srgbClr val="FF0000"/>
                </a:solidFill>
                <a:latin typeface="+mj-lt"/>
              </a:rPr>
              <a:t>On hold pending CFE reorganization</a:t>
            </a:r>
          </a:p>
          <a:p>
            <a:pPr lvl="2"/>
            <a:r>
              <a:rPr lang="en-US" b="1" dirty="0" smtClean="0">
                <a:solidFill>
                  <a:srgbClr val="FF0000"/>
                </a:solidFill>
                <a:latin typeface="+mj-lt"/>
              </a:rPr>
              <a:t>Need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requirements to develop plan and schedule</a:t>
            </a:r>
          </a:p>
          <a:p>
            <a:pPr marL="914400" lvl="2" indent="0">
              <a:buNone/>
            </a:pPr>
            <a:endParaRPr lang="en-US" sz="1400" b="1" dirty="0" smtClean="0">
              <a:solidFill>
                <a:srgbClr val="FFFF00"/>
              </a:solidFill>
              <a:latin typeface="+mj-lt"/>
            </a:endParaRPr>
          </a:p>
          <a:p>
            <a:pPr lvl="2"/>
            <a:endParaRPr lang="en-US" sz="1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8002"/>
            <a:ext cx="7696200" cy="553998"/>
          </a:xfrm>
        </p:spPr>
        <p:txBody>
          <a:bodyPr/>
          <a:lstStyle/>
          <a:p>
            <a:r>
              <a:rPr lang="en-US" sz="3000" kern="1200" dirty="0" smtClean="0">
                <a:solidFill>
                  <a:schemeClr val="tx1"/>
                </a:solidFill>
                <a:effectLst/>
                <a:latin typeface="Arial Narrow" pitchFamily="34" charset="0"/>
                <a:ea typeface="+mj-ea"/>
                <a:cs typeface="Arial" pitchFamily="34" charset="0"/>
              </a:rPr>
              <a:t>May </a:t>
            </a:r>
            <a:r>
              <a:rPr lang="en-US" dirty="0" smtClean="0"/>
              <a:t>dobleARMS</a:t>
            </a:r>
            <a:r>
              <a:rPr lang="en-US" dirty="0"/>
              <a:t>™ </a:t>
            </a:r>
            <a:r>
              <a:rPr lang="en-US" dirty="0" smtClean="0"/>
              <a:t>Status (CFE)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5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066800"/>
            <a:ext cx="8296275" cy="510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 smtClean="0">
              <a:solidFill>
                <a:srgbClr val="00800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175" lvl="2" indent="0">
              <a:spcBef>
                <a:spcPts val="0"/>
              </a:spcBef>
              <a:buNone/>
            </a:pPr>
            <a:r>
              <a:rPr lang="en-US" sz="1400" b="1" u="sng" dirty="0">
                <a:latin typeface="+mn-lt"/>
              </a:rPr>
              <a:t>Pilot/Beta/Customer </a:t>
            </a:r>
            <a:r>
              <a:rPr lang="en-US" sz="1400" b="1" u="sng" dirty="0" smtClean="0">
                <a:latin typeface="+mn-lt"/>
              </a:rPr>
              <a:t>Status</a:t>
            </a:r>
          </a:p>
          <a:p>
            <a:pPr lvl="0"/>
            <a:endParaRPr lang="en-US" sz="1400" b="1" dirty="0" smtClean="0"/>
          </a:p>
          <a:p>
            <a:r>
              <a:rPr lang="en-US" sz="1400" b="1" dirty="0">
                <a:latin typeface="+mj-lt"/>
              </a:rPr>
              <a:t>PEPCO – Pilot (04/2014 – 11/2014) </a:t>
            </a:r>
            <a:r>
              <a:rPr lang="en-US" sz="1400" b="1" dirty="0"/>
              <a:t>- </a:t>
            </a:r>
            <a:r>
              <a:rPr lang="en-US" sz="1200" b="1" dirty="0">
                <a:latin typeface="+mj-lt"/>
                <a:hlinkClick r:id="rId3"/>
              </a:rPr>
              <a:t>https://doblewiki.doble.com:8443/display/AR/Pepco</a:t>
            </a:r>
            <a:endParaRPr lang="en-US" sz="1200" b="1" dirty="0">
              <a:latin typeface="+mj-lt"/>
            </a:endParaRPr>
          </a:p>
          <a:p>
            <a:pPr lvl="1"/>
            <a:r>
              <a:rPr lang="en-US" sz="1400" b="1" dirty="0" smtClean="0">
                <a:latin typeface="+mj-lt"/>
              </a:rPr>
              <a:t>Completed Tasks</a:t>
            </a:r>
          </a:p>
          <a:p>
            <a:pPr lvl="2"/>
            <a:r>
              <a:rPr lang="en-US" sz="1400" b="1" dirty="0" smtClean="0">
                <a:solidFill>
                  <a:srgbClr val="00B050"/>
                </a:solidFill>
                <a:latin typeface="+mj-lt"/>
              </a:rPr>
              <a:t>Pilot complete</a:t>
            </a:r>
          </a:p>
          <a:p>
            <a:pPr lvl="2"/>
            <a:r>
              <a:rPr lang="en-US" sz="1400" b="1" dirty="0" smtClean="0">
                <a:solidFill>
                  <a:srgbClr val="00B050"/>
                </a:solidFill>
                <a:latin typeface="+mj-lt"/>
              </a:rPr>
              <a:t>Pre-call 2/3/2016</a:t>
            </a:r>
            <a:endParaRPr lang="en-US" sz="1400" b="1" dirty="0">
              <a:solidFill>
                <a:srgbClr val="00B050"/>
              </a:solidFill>
              <a:latin typeface="+mj-lt"/>
            </a:endParaRPr>
          </a:p>
          <a:p>
            <a:pPr lvl="1"/>
            <a:r>
              <a:rPr lang="en-US" sz="1400" b="1" dirty="0">
                <a:latin typeface="+mj-lt"/>
              </a:rPr>
              <a:t>In Progress Tasks</a:t>
            </a:r>
          </a:p>
          <a:p>
            <a:pPr lvl="2"/>
            <a:endParaRPr lang="en-US" sz="1400" b="1" dirty="0">
              <a:solidFill>
                <a:srgbClr val="FFFF00"/>
              </a:solidFill>
              <a:latin typeface="+mj-lt"/>
            </a:endParaRPr>
          </a:p>
          <a:p>
            <a:pPr lvl="1"/>
            <a:r>
              <a:rPr lang="en-US" sz="1400" b="1" dirty="0">
                <a:latin typeface="+mj-lt"/>
              </a:rPr>
              <a:t>Next </a:t>
            </a:r>
            <a:r>
              <a:rPr lang="en-US" sz="1400" b="1" dirty="0" smtClean="0">
                <a:latin typeface="+mj-lt"/>
              </a:rPr>
              <a:t>Tasks</a:t>
            </a:r>
          </a:p>
          <a:p>
            <a:pPr lvl="2"/>
            <a:r>
              <a:rPr lang="en-US" sz="1400" b="1" dirty="0" smtClean="0">
                <a:solidFill>
                  <a:srgbClr val="FF0000"/>
                </a:solidFill>
                <a:latin typeface="+mj-lt"/>
              </a:rPr>
              <a:t>On hold until Spring 2016 due to merger with Exelon</a:t>
            </a:r>
          </a:p>
          <a:p>
            <a:pPr lvl="2"/>
            <a:r>
              <a:rPr lang="en-US" sz="1400" b="1" dirty="0" smtClean="0">
                <a:solidFill>
                  <a:srgbClr val="FFFF00"/>
                </a:solidFill>
                <a:latin typeface="+mj-lt"/>
              </a:rPr>
              <a:t>Reconnect </a:t>
            </a:r>
            <a:r>
              <a:rPr lang="en-US" sz="1400" b="1" dirty="0">
                <a:solidFill>
                  <a:srgbClr val="FFFF00"/>
                </a:solidFill>
                <a:latin typeface="+mj-lt"/>
              </a:rPr>
              <a:t>mini-Delphi unit on PEPCO underground vault network transformers. </a:t>
            </a:r>
          </a:p>
          <a:p>
            <a:pPr lvl="2"/>
            <a:r>
              <a:rPr lang="en-US" sz="1400" b="1" dirty="0">
                <a:solidFill>
                  <a:srgbClr val="FFFF00"/>
                </a:solidFill>
                <a:latin typeface="+mj-lt"/>
              </a:rPr>
              <a:t>Then pass data to ARMS via cell router.  Cell router installation held up by PEPCO</a:t>
            </a:r>
            <a:r>
              <a:rPr lang="en-US" sz="1400" b="1" dirty="0" smtClean="0">
                <a:solidFill>
                  <a:srgbClr val="FFFF00"/>
                </a:solidFill>
                <a:latin typeface="+mj-lt"/>
              </a:rPr>
              <a:t>.</a:t>
            </a:r>
          </a:p>
          <a:p>
            <a:pPr lvl="2"/>
            <a:endParaRPr lang="en-US" sz="1400" b="1" dirty="0" smtClean="0">
              <a:solidFill>
                <a:srgbClr val="00B050"/>
              </a:solidFill>
              <a:latin typeface="+mj-lt"/>
            </a:endParaRPr>
          </a:p>
          <a:p>
            <a:pPr lvl="2"/>
            <a:endParaRPr lang="en-US" sz="1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8002"/>
            <a:ext cx="7696200" cy="553998"/>
          </a:xfrm>
        </p:spPr>
        <p:txBody>
          <a:bodyPr/>
          <a:lstStyle/>
          <a:p>
            <a:r>
              <a:rPr lang="en-US" sz="3000" kern="1200" dirty="0" smtClean="0">
                <a:solidFill>
                  <a:schemeClr val="tx1"/>
                </a:solidFill>
                <a:effectLst/>
                <a:latin typeface="Arial Narrow" pitchFamily="34" charset="0"/>
                <a:ea typeface="+mj-ea"/>
                <a:cs typeface="Arial" pitchFamily="34" charset="0"/>
              </a:rPr>
              <a:t>May </a:t>
            </a:r>
            <a:r>
              <a:rPr lang="en-US" dirty="0" smtClean="0"/>
              <a:t>dobleARMS</a:t>
            </a:r>
            <a:r>
              <a:rPr lang="en-US" dirty="0"/>
              <a:t>™ </a:t>
            </a:r>
            <a:r>
              <a:rPr lang="en-US" dirty="0" smtClean="0"/>
              <a:t>Status (PEPCO)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066800"/>
            <a:ext cx="8296275" cy="510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 smtClean="0">
              <a:solidFill>
                <a:srgbClr val="00800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8768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1600" b="1" dirty="0" smtClean="0">
                <a:latin typeface="+mn-lt"/>
              </a:rPr>
              <a:t>Additional Opportunities</a:t>
            </a:r>
          </a:p>
          <a:p>
            <a:pPr lvl="1"/>
            <a:r>
              <a:rPr lang="en-US" sz="1400" b="1" dirty="0" err="1" smtClean="0">
                <a:latin typeface="+mn-lt"/>
              </a:rPr>
              <a:t>Transpower</a:t>
            </a:r>
            <a:r>
              <a:rPr lang="en-US" sz="1400" b="1" dirty="0" smtClean="0">
                <a:latin typeface="+mn-lt"/>
              </a:rPr>
              <a:t> (New Zealand)</a:t>
            </a:r>
          </a:p>
          <a:p>
            <a:pPr lvl="2"/>
            <a:r>
              <a:rPr lang="en-US" sz="1400" b="1" dirty="0" smtClean="0">
                <a:latin typeface="+mn-lt"/>
              </a:rPr>
              <a:t>New asset type for wood poles</a:t>
            </a:r>
          </a:p>
          <a:p>
            <a:pPr lvl="2"/>
            <a:r>
              <a:rPr lang="en-US" sz="1400" b="1" dirty="0" smtClean="0">
                <a:latin typeface="+mn-lt"/>
              </a:rPr>
              <a:t>Would require a partner with ultrasonic test equipment for wood poles</a:t>
            </a:r>
            <a:endParaRPr lang="en-US" sz="1400" b="1" dirty="0">
              <a:latin typeface="+mn-lt"/>
            </a:endParaRPr>
          </a:p>
          <a:p>
            <a:pPr lvl="2"/>
            <a:r>
              <a:rPr lang="en-US" sz="1400" b="1" dirty="0" smtClean="0">
                <a:latin typeface="+mn-lt"/>
              </a:rPr>
              <a:t>Proposal submitted</a:t>
            </a:r>
          </a:p>
          <a:p>
            <a:pPr lvl="1"/>
            <a:endParaRPr lang="en-US" sz="1400" b="1" dirty="0" smtClean="0">
              <a:latin typeface="+mn-lt"/>
            </a:endParaRPr>
          </a:p>
          <a:p>
            <a:pPr lvl="1"/>
            <a:r>
              <a:rPr lang="en-US" sz="1400" b="1" dirty="0"/>
              <a:t>NY Power Authority</a:t>
            </a:r>
          </a:p>
          <a:p>
            <a:pPr lvl="2"/>
            <a:r>
              <a:rPr lang="en-US" sz="1400" b="1" dirty="0"/>
              <a:t>RFP received and in review</a:t>
            </a:r>
          </a:p>
          <a:p>
            <a:pPr lvl="2"/>
            <a:r>
              <a:rPr lang="en-US" sz="1400" b="1" dirty="0" smtClean="0"/>
              <a:t>Proposal in process</a:t>
            </a:r>
          </a:p>
          <a:p>
            <a:pPr lvl="2"/>
            <a:endParaRPr lang="en-US" b="1" dirty="0"/>
          </a:p>
          <a:p>
            <a:pPr lvl="1"/>
            <a:r>
              <a:rPr lang="es-ES" b="1" dirty="0" smtClean="0"/>
              <a:t>REE (Red </a:t>
            </a:r>
            <a:r>
              <a:rPr lang="es-ES" b="1" dirty="0"/>
              <a:t>Eléctrica de </a:t>
            </a:r>
            <a:r>
              <a:rPr lang="es-ES" b="1" dirty="0" smtClean="0"/>
              <a:t>España)</a:t>
            </a:r>
          </a:p>
          <a:p>
            <a:pPr lvl="1"/>
            <a:r>
              <a:rPr lang="es-ES" b="1" dirty="0" err="1" smtClean="0"/>
              <a:t>Saudi</a:t>
            </a:r>
            <a:endParaRPr lang="en-US" b="1" dirty="0" smtClean="0"/>
          </a:p>
          <a:p>
            <a:pPr lvl="2"/>
            <a:endParaRPr lang="en-US" sz="14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8002"/>
            <a:ext cx="7848600" cy="461665"/>
          </a:xfrm>
        </p:spPr>
        <p:txBody>
          <a:bodyPr/>
          <a:lstStyle/>
          <a:p>
            <a:r>
              <a:rPr lang="en-US" sz="2400" kern="1200" dirty="0" smtClean="0">
                <a:solidFill>
                  <a:schemeClr val="tx1"/>
                </a:solidFill>
                <a:effectLst/>
              </a:rPr>
              <a:t>May </a:t>
            </a:r>
            <a:r>
              <a:rPr lang="en-US" sz="2400" dirty="0" smtClean="0"/>
              <a:t>dobleARMS</a:t>
            </a:r>
            <a:r>
              <a:rPr lang="en-US" sz="2400" dirty="0"/>
              <a:t>™ </a:t>
            </a:r>
            <a:r>
              <a:rPr lang="en-US" sz="2400" dirty="0" smtClean="0"/>
              <a:t>Status (Additional Opportunities)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243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Arrow Connector 68"/>
          <p:cNvCxnSpPr/>
          <p:nvPr/>
        </p:nvCxnSpPr>
        <p:spPr>
          <a:xfrm>
            <a:off x="6059075" y="1517383"/>
            <a:ext cx="36925" cy="1667004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1419095" y="1524000"/>
            <a:ext cx="28705" cy="4428269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1549919" y="1524000"/>
            <a:ext cx="50281" cy="3930134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733800" y="1531159"/>
            <a:ext cx="25492" cy="2900109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553998"/>
          </a:xfrm>
        </p:spPr>
        <p:txBody>
          <a:bodyPr/>
          <a:lstStyle/>
          <a:p>
            <a:r>
              <a:rPr lang="en-US" dirty="0" smtClean="0"/>
              <a:t>FY2016 dobleARMS™ Development Plan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394" y="3568177"/>
            <a:ext cx="1406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Infrastructure </a:t>
            </a:r>
            <a:r>
              <a:rPr lang="en-US" sz="1400" dirty="0" smtClean="0">
                <a:sym typeface="Wingdings" pitchFamily="2" charset="2"/>
              </a:rPr>
              <a:t></a:t>
            </a:r>
            <a:endParaRPr lang="en-US" sz="1400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50010" y="3263513"/>
            <a:ext cx="822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50010" y="4170131"/>
            <a:ext cx="822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-6693" y="4431268"/>
            <a:ext cx="99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ym typeface="Wingdings" pitchFamily="2" charset="2"/>
              </a:rPr>
              <a:t>Offering </a:t>
            </a:r>
            <a:endParaRPr 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-76200" y="5454134"/>
            <a:ext cx="1354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Betas / Pilots </a:t>
            </a:r>
            <a:r>
              <a:rPr lang="en-US" sz="1400" dirty="0" smtClean="0">
                <a:sym typeface="Wingdings" pitchFamily="2" charset="2"/>
              </a:rPr>
              <a:t></a:t>
            </a:r>
            <a:endParaRPr lang="en-US" sz="1400" dirty="0"/>
          </a:p>
        </p:txBody>
      </p:sp>
      <p:grpSp>
        <p:nvGrpSpPr>
          <p:cNvPr id="71" name="Group 70"/>
          <p:cNvGrpSpPr/>
          <p:nvPr/>
        </p:nvGrpSpPr>
        <p:grpSpPr>
          <a:xfrm>
            <a:off x="823712" y="1133027"/>
            <a:ext cx="7643015" cy="396026"/>
            <a:chOff x="738984" y="2270975"/>
            <a:chExt cx="7643015" cy="396026"/>
          </a:xfrm>
        </p:grpSpPr>
        <p:sp>
          <p:nvSpPr>
            <p:cNvPr id="72" name="Flowchart: Magnetic Disk 71"/>
            <p:cNvSpPr/>
            <p:nvPr/>
          </p:nvSpPr>
          <p:spPr>
            <a:xfrm rot="16200000">
              <a:off x="770418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674456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74" name="Flowchart: Magnetic Disk 73"/>
            <p:cNvSpPr/>
            <p:nvPr/>
          </p:nvSpPr>
          <p:spPr>
            <a:xfrm rot="16200000">
              <a:off x="7047855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018123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76" name="Flowchart: Magnetic Disk 75"/>
            <p:cNvSpPr/>
            <p:nvPr/>
          </p:nvSpPr>
          <p:spPr>
            <a:xfrm rot="16200000">
              <a:off x="647356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443831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78" name="Flowchart: Magnetic Disk 77"/>
            <p:cNvSpPr/>
            <p:nvPr/>
          </p:nvSpPr>
          <p:spPr>
            <a:xfrm rot="16200000">
              <a:off x="589927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869539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80" name="Flowchart: Magnetic Disk 79"/>
            <p:cNvSpPr/>
            <p:nvPr/>
          </p:nvSpPr>
          <p:spPr>
            <a:xfrm rot="16200000">
              <a:off x="5242938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213205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82" name="Flowchart: Magnetic Disk 81"/>
            <p:cNvSpPr/>
            <p:nvPr/>
          </p:nvSpPr>
          <p:spPr>
            <a:xfrm rot="16200000">
              <a:off x="4668646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638913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84" name="Flowchart: Magnetic Disk 83"/>
            <p:cNvSpPr/>
            <p:nvPr/>
          </p:nvSpPr>
          <p:spPr>
            <a:xfrm rot="16200000">
              <a:off x="409435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064621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" name="Flowchart: Magnetic Disk 85"/>
            <p:cNvSpPr/>
            <p:nvPr/>
          </p:nvSpPr>
          <p:spPr>
            <a:xfrm rot="16200000">
              <a:off x="352006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490329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88" name="Flowchart: Magnetic Disk 87"/>
            <p:cNvSpPr/>
            <p:nvPr/>
          </p:nvSpPr>
          <p:spPr>
            <a:xfrm rot="16200000">
              <a:off x="2924817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895084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90" name="Flowchart: Magnetic Disk 89"/>
            <p:cNvSpPr/>
            <p:nvPr/>
          </p:nvSpPr>
          <p:spPr>
            <a:xfrm rot="16200000">
              <a:off x="226721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237479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92" name="Flowchart: Magnetic Disk 91"/>
            <p:cNvSpPr/>
            <p:nvPr/>
          </p:nvSpPr>
          <p:spPr>
            <a:xfrm rot="16200000">
              <a:off x="169291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663187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11</a:t>
              </a:r>
              <a:endParaRPr lang="en-US" dirty="0"/>
            </a:p>
          </p:txBody>
        </p:sp>
        <p:sp>
          <p:nvSpPr>
            <p:cNvPr id="94" name="Flowchart: Magnetic Disk 93"/>
            <p:cNvSpPr/>
            <p:nvPr/>
          </p:nvSpPr>
          <p:spPr>
            <a:xfrm rot="16200000">
              <a:off x="1035795" y="1989190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55645" y="2297669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</p:grpSp>
      <p:sp>
        <p:nvSpPr>
          <p:cNvPr id="99" name="Rectangle 98"/>
          <p:cNvSpPr/>
          <p:nvPr/>
        </p:nvSpPr>
        <p:spPr>
          <a:xfrm>
            <a:off x="3200400" y="2658810"/>
            <a:ext cx="573972" cy="52557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B050"/>
                </a:solidFill>
              </a:rPr>
              <a:t>ARMS 3.12.0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916744" y="5313020"/>
            <a:ext cx="874456" cy="60155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B050"/>
                </a:solidFill>
              </a:rPr>
              <a:t>Start SDG&amp;E </a:t>
            </a:r>
            <a:r>
              <a:rPr lang="en-US" sz="1200" dirty="0" err="1" smtClean="0">
                <a:solidFill>
                  <a:srgbClr val="00B050"/>
                </a:solidFill>
              </a:rPr>
              <a:t>Eval</a:t>
            </a:r>
            <a:r>
              <a:rPr lang="en-US" sz="1200" dirty="0" smtClean="0">
                <a:solidFill>
                  <a:srgbClr val="00B050"/>
                </a:solidFill>
              </a:rPr>
              <a:t> (3.13)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26228" y="2658809"/>
            <a:ext cx="573972" cy="52557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B050"/>
                </a:solidFill>
              </a:rPr>
              <a:t>ARMS 3.11.0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509347" y="1531159"/>
            <a:ext cx="0" cy="113779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670069" y="1524000"/>
            <a:ext cx="0" cy="113779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219200" y="5334000"/>
            <a:ext cx="606217" cy="5082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B050"/>
                </a:solidFill>
              </a:rPr>
              <a:t>End</a:t>
            </a:r>
            <a:endParaRPr lang="en-US" sz="1200" dirty="0">
              <a:solidFill>
                <a:srgbClr val="00B050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B050"/>
                </a:solidFill>
              </a:rPr>
              <a:t>SRP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219200" y="5952269"/>
            <a:ext cx="644702" cy="605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B050"/>
                </a:solidFill>
              </a:rPr>
              <a:t>Calpine POC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86600" y="5334000"/>
            <a:ext cx="769293" cy="60155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0000"/>
                </a:solidFill>
              </a:rPr>
              <a:t>End SDG&amp;E </a:t>
            </a:r>
            <a:r>
              <a:rPr lang="en-US" sz="1200" dirty="0" err="1" smtClean="0">
                <a:solidFill>
                  <a:srgbClr val="FF0000"/>
                </a:solidFill>
              </a:rPr>
              <a:t>Eval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531428" y="2658810"/>
            <a:ext cx="573972" cy="52557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B050"/>
                </a:solidFill>
              </a:rPr>
              <a:t>ARMS 3.13.0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5064828" y="1524000"/>
            <a:ext cx="0" cy="113779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848114" y="1524000"/>
            <a:ext cx="25492" cy="2900109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5438962" y="4364816"/>
            <a:ext cx="891844" cy="70009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FF00"/>
                </a:solidFill>
              </a:rPr>
              <a:t>Active Directory Integration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5406177" y="1524000"/>
            <a:ext cx="4023" cy="378902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7470870" y="1524000"/>
            <a:ext cx="4023" cy="378902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403911" y="4371975"/>
            <a:ext cx="1244289" cy="70009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ts val="1400"/>
            </a:pPr>
            <a:r>
              <a:rPr lang="en-US" sz="1200" dirty="0" smtClean="0">
                <a:solidFill>
                  <a:srgbClr val="00B050"/>
                </a:solidFill>
                <a:latin typeface="Calibri" panose="020F0502020204030204" pitchFamily="34" charset="0"/>
              </a:rPr>
              <a:t>Calpine </a:t>
            </a:r>
            <a:r>
              <a:rPr lang="en-US" sz="1200" dirty="0">
                <a:solidFill>
                  <a:srgbClr val="00B050"/>
                </a:solidFill>
                <a:latin typeface="Calibri" panose="020F0502020204030204" pitchFamily="34" charset="0"/>
              </a:rPr>
              <a:t>features per </a:t>
            </a:r>
            <a:r>
              <a:rPr lang="en-US" sz="1200" dirty="0" smtClean="0">
                <a:solidFill>
                  <a:srgbClr val="00B050"/>
                </a:solidFill>
                <a:latin typeface="Calibri" panose="020F0502020204030204" pitchFamily="34" charset="0"/>
              </a:rPr>
              <a:t>contract</a:t>
            </a:r>
            <a:endParaRPr lang="en-US" sz="1200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392754" y="4361631"/>
            <a:ext cx="770046" cy="70009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noFill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0000"/>
                </a:solidFill>
              </a:rPr>
              <a:t>R3D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764354" y="4371975"/>
            <a:ext cx="770046" cy="70009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noFill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0000"/>
                </a:solidFill>
              </a:rPr>
              <a:t>Thermal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019800" y="2666697"/>
            <a:ext cx="573972" cy="52557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0000"/>
                </a:solidFill>
              </a:rPr>
              <a:t>ARMS 3.14.0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860107" y="5307243"/>
            <a:ext cx="769293" cy="60155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cmpd="sng">
            <a:noFill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0000"/>
                </a:solidFill>
              </a:rPr>
              <a:t>TAESA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0000"/>
                </a:solidFill>
              </a:rPr>
              <a:t>Pilot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654583" y="2616721"/>
            <a:ext cx="573972" cy="52557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noFill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0000"/>
                </a:solidFill>
              </a:rPr>
              <a:t>ARMS 3.15.0</a:t>
            </a:r>
          </a:p>
        </p:txBody>
      </p:sp>
    </p:spTree>
    <p:extLst>
      <p:ext uri="{BB962C8B-B14F-4D97-AF65-F5344CB8AC3E}">
        <p14:creationId xmlns:p14="http://schemas.microsoft.com/office/powerpoint/2010/main" val="68914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dobleSYNC Forms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sz="1800" dirty="0">
                <a:hlinkClick r:id="rId2" action="ppaction://hlinksldjump"/>
              </a:rPr>
              <a:t>Return to Table of Contents</a:t>
            </a:r>
            <a:endParaRPr lang="en-US" sz="1800" dirty="0"/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Engineering Development </a:t>
            </a:r>
            <a:r>
              <a:rPr lang="en-US" sz="2400" dirty="0" smtClean="0"/>
              <a:t>Plan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935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M-Series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sz="1800" dirty="0" smtClean="0">
                <a:hlinkClick r:id="rId2" action="ppaction://hlinksldjump"/>
              </a:rPr>
              <a:t>Return to Table of Contents</a:t>
            </a:r>
            <a:endParaRPr lang="en-US"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Engineering Development </a:t>
            </a:r>
            <a:r>
              <a:rPr lang="en-US" sz="2400" dirty="0" smtClean="0"/>
              <a:t>Plan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500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066800"/>
            <a:ext cx="8296275" cy="510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 smtClean="0">
              <a:solidFill>
                <a:srgbClr val="00800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lvl="1" indent="-342900">
              <a:lnSpc>
                <a:spcPct val="110000"/>
              </a:lnSpc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B050"/>
                </a:solidFill>
                <a:latin typeface="+mj-lt"/>
              </a:rPr>
              <a:t>Forms v1.1.0 7/2015 8/2015 (COMPLETE)</a:t>
            </a:r>
            <a:endParaRPr lang="en-US" sz="1400" dirty="0">
              <a:solidFill>
                <a:srgbClr val="00B050"/>
              </a:solidFill>
              <a:latin typeface="+mj-lt"/>
            </a:endParaRPr>
          </a:p>
          <a:p>
            <a:pPr lvl="2">
              <a:lnSpc>
                <a:spcPct val="110000"/>
              </a:lnSpc>
              <a:spcBef>
                <a:spcPts val="300"/>
              </a:spcBef>
            </a:pPr>
            <a:r>
              <a:rPr lang="en-US" sz="1400" dirty="0" smtClean="0">
                <a:solidFill>
                  <a:srgbClr val="00B050"/>
                </a:solidFill>
                <a:latin typeface="+mj-lt"/>
              </a:rPr>
              <a:t>Advanced search capability</a:t>
            </a:r>
          </a:p>
          <a:p>
            <a:pPr lvl="2">
              <a:lnSpc>
                <a:spcPct val="110000"/>
              </a:lnSpc>
              <a:spcBef>
                <a:spcPts val="300"/>
              </a:spcBef>
            </a:pPr>
            <a:r>
              <a:rPr lang="en-US" sz="1400" dirty="0" smtClean="0">
                <a:solidFill>
                  <a:srgbClr val="00B050"/>
                </a:solidFill>
                <a:latin typeface="+mj-lt"/>
              </a:rPr>
              <a:t>Portal driven customer creation</a:t>
            </a:r>
            <a:endParaRPr lang="en-US" sz="1400" dirty="0">
              <a:solidFill>
                <a:srgbClr val="00B050"/>
              </a:solidFill>
              <a:latin typeface="+mj-lt"/>
            </a:endParaRPr>
          </a:p>
          <a:p>
            <a:pPr lvl="2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B050"/>
                </a:solidFill>
                <a:latin typeface="+mj-lt"/>
              </a:rPr>
              <a:t>Automated deployment</a:t>
            </a:r>
          </a:p>
          <a:p>
            <a:pPr marL="342900" lvl="1" indent="-342900">
              <a:lnSpc>
                <a:spcPct val="110000"/>
              </a:lnSpc>
              <a:buFont typeface="Arial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Calibri" panose="020F0502020204030204" pitchFamily="34" charset="0"/>
              </a:rPr>
              <a:t>Forms </a:t>
            </a:r>
            <a:r>
              <a:rPr lang="en-US" sz="1400" dirty="0" smtClean="0">
                <a:solidFill>
                  <a:srgbClr val="00B050"/>
                </a:solidFill>
                <a:latin typeface="Calibri" panose="020F0502020204030204" pitchFamily="34" charset="0"/>
              </a:rPr>
              <a:t>v1.2.0 8/2015 </a:t>
            </a:r>
            <a:r>
              <a:rPr lang="en-US" sz="14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TBD</a:t>
            </a:r>
            <a:endParaRPr lang="en-US" sz="1400" b="1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lvl="2">
              <a:lnSpc>
                <a:spcPct val="110000"/>
              </a:lnSpc>
              <a:spcBef>
                <a:spcPts val="300"/>
              </a:spcBef>
            </a:pPr>
            <a:r>
              <a:rPr lang="en-US" sz="1400" dirty="0" smtClean="0">
                <a:solidFill>
                  <a:srgbClr val="00B050"/>
                </a:solidFill>
                <a:latin typeface="Calibri" panose="020F0502020204030204" pitchFamily="34" charset="0"/>
              </a:rPr>
              <a:t>dobleSYNC </a:t>
            </a:r>
            <a:r>
              <a:rPr lang="en-US" sz="1400" dirty="0">
                <a:solidFill>
                  <a:srgbClr val="00B050"/>
                </a:solidFill>
                <a:latin typeface="Calibri" panose="020F0502020204030204" pitchFamily="34" charset="0"/>
              </a:rPr>
              <a:t>Forms Admin Portal - Create Customer</a:t>
            </a:r>
          </a:p>
          <a:p>
            <a:pPr lvl="2">
              <a:lnSpc>
                <a:spcPct val="110000"/>
              </a:lnSpc>
              <a:spcBef>
                <a:spcPts val="300"/>
              </a:spcBef>
            </a:pPr>
            <a:r>
              <a:rPr lang="en-US" sz="1400" dirty="0" smtClean="0">
                <a:solidFill>
                  <a:srgbClr val="00B050"/>
                </a:solidFill>
                <a:latin typeface="Calibri" panose="020F0502020204030204" pitchFamily="34" charset="0"/>
              </a:rPr>
              <a:t>Ability </a:t>
            </a:r>
            <a:r>
              <a:rPr lang="en-US" sz="1400" dirty="0">
                <a:solidFill>
                  <a:srgbClr val="00B050"/>
                </a:solidFill>
                <a:latin typeface="Calibri" panose="020F0502020204030204" pitchFamily="34" charset="0"/>
              </a:rPr>
              <a:t>to delete a User Doc and its data</a:t>
            </a:r>
          </a:p>
          <a:p>
            <a:pPr lvl="2">
              <a:lnSpc>
                <a:spcPct val="110000"/>
              </a:lnSpc>
              <a:spcBef>
                <a:spcPts val="300"/>
              </a:spcBef>
            </a:pPr>
            <a:r>
              <a:rPr lang="en-US" sz="1400" dirty="0" smtClean="0">
                <a:solidFill>
                  <a:srgbClr val="00B050"/>
                </a:solidFill>
                <a:latin typeface="Calibri" panose="020F0502020204030204" pitchFamily="34" charset="0"/>
              </a:rPr>
              <a:t>Only </a:t>
            </a:r>
            <a:r>
              <a:rPr lang="en-US" sz="1400" dirty="0">
                <a:solidFill>
                  <a:srgbClr val="00B050"/>
                </a:solidFill>
                <a:latin typeface="Calibri" panose="020F0502020204030204" pitchFamily="34" charset="0"/>
              </a:rPr>
              <a:t>allow PDF file </a:t>
            </a:r>
            <a:r>
              <a:rPr lang="en-US" sz="1400" dirty="0" smtClean="0">
                <a:solidFill>
                  <a:srgbClr val="00B050"/>
                </a:solidFill>
                <a:latin typeface="Calibri" panose="020F0502020204030204" pitchFamily="34" charset="0"/>
              </a:rPr>
              <a:t>types</a:t>
            </a:r>
            <a:endParaRPr lang="en-US" sz="1400" dirty="0">
              <a:solidFill>
                <a:srgbClr val="00B050"/>
              </a:solidFill>
              <a:latin typeface="Calibri" panose="020F0502020204030204" pitchFamily="34" charset="0"/>
            </a:endParaRPr>
          </a:p>
          <a:p>
            <a:pPr lvl="2">
              <a:lnSpc>
                <a:spcPct val="110000"/>
              </a:lnSpc>
              <a:spcBef>
                <a:spcPts val="300"/>
              </a:spcBef>
            </a:pPr>
            <a:r>
              <a:rPr lang="en-US" sz="1400" dirty="0" smtClean="0">
                <a:solidFill>
                  <a:srgbClr val="00B050"/>
                </a:solidFill>
                <a:latin typeface="Calibri" panose="020F0502020204030204" pitchFamily="34" charset="0"/>
              </a:rPr>
              <a:t>Proof of Concept:  DTA </a:t>
            </a:r>
            <a:r>
              <a:rPr lang="en-US" sz="1400" dirty="0">
                <a:solidFill>
                  <a:srgbClr val="00B050"/>
                </a:solidFill>
                <a:latin typeface="Calibri" panose="020F0502020204030204" pitchFamily="34" charset="0"/>
              </a:rPr>
              <a:t>Web data integration for </a:t>
            </a:r>
            <a:r>
              <a:rPr lang="en-US" sz="1400" dirty="0" smtClean="0">
                <a:solidFill>
                  <a:srgbClr val="00B050"/>
                </a:solidFill>
                <a:latin typeface="Calibri" panose="020F0502020204030204" pitchFamily="34" charset="0"/>
              </a:rPr>
              <a:t>reporting</a:t>
            </a:r>
          </a:p>
          <a:p>
            <a:pPr lvl="2">
              <a:lnSpc>
                <a:spcPct val="110000"/>
              </a:lnSpc>
              <a:spcBef>
                <a:spcPts val="300"/>
              </a:spcBef>
            </a:pPr>
            <a:r>
              <a:rPr lang="en-US" b="1" dirty="0" smtClean="0">
                <a:solidFill>
                  <a:srgbClr val="FFFF00"/>
                </a:solidFill>
                <a:latin typeface="+mn-lt"/>
              </a:rPr>
              <a:t>Pre-requisite </a:t>
            </a:r>
            <a:r>
              <a:rPr lang="en-US" b="1" dirty="0">
                <a:solidFill>
                  <a:srgbClr val="FFFF00"/>
                </a:solidFill>
                <a:latin typeface="+mn-lt"/>
              </a:rPr>
              <a:t>for the SDGE Active Directory </a:t>
            </a:r>
            <a:r>
              <a:rPr lang="en-US" b="1" dirty="0" smtClean="0">
                <a:solidFill>
                  <a:srgbClr val="FFFF00"/>
                </a:solidFill>
                <a:latin typeface="+mn-lt"/>
              </a:rPr>
              <a:t>integration:  Plan in process to release in June</a:t>
            </a:r>
            <a:endParaRPr lang="en-US" b="1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8002"/>
            <a:ext cx="7696200" cy="553998"/>
          </a:xfrm>
        </p:spPr>
        <p:txBody>
          <a:bodyPr/>
          <a:lstStyle/>
          <a:p>
            <a:r>
              <a:rPr lang="en-US" sz="3000" kern="1200" dirty="0" smtClean="0">
                <a:solidFill>
                  <a:schemeClr val="tx1"/>
                </a:solidFill>
                <a:effectLst/>
                <a:latin typeface="Arial Narrow" pitchFamily="34" charset="0"/>
                <a:ea typeface="+mj-ea"/>
                <a:cs typeface="Arial" pitchFamily="34" charset="0"/>
              </a:rPr>
              <a:t>May </a:t>
            </a:r>
            <a:r>
              <a:rPr lang="en-US" dirty="0" smtClean="0"/>
              <a:t>dobleSYNC Forms™ </a:t>
            </a:r>
            <a:r>
              <a:rPr lang="en-US" dirty="0"/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392820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/>
          <p:cNvCxnSpPr/>
          <p:nvPr/>
        </p:nvCxnSpPr>
        <p:spPr>
          <a:xfrm>
            <a:off x="1752600" y="1522490"/>
            <a:ext cx="7631" cy="423942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553998"/>
          </a:xfrm>
        </p:spPr>
        <p:txBody>
          <a:bodyPr/>
          <a:lstStyle/>
          <a:p>
            <a:r>
              <a:rPr lang="en-US" dirty="0" smtClean="0"/>
              <a:t>FY2016 </a:t>
            </a:r>
            <a:r>
              <a:rPr lang="en-US" sz="3000" kern="1200" dirty="0" smtClean="0">
                <a:solidFill>
                  <a:schemeClr val="tx1"/>
                </a:solidFill>
                <a:effectLst/>
                <a:latin typeface="Arial Narrow" pitchFamily="34" charset="0"/>
                <a:ea typeface="+mj-ea"/>
                <a:cs typeface="Arial" pitchFamily="34" charset="0"/>
              </a:rPr>
              <a:t>dobleSYNC Forms™ </a:t>
            </a:r>
            <a:r>
              <a:rPr lang="en-US" dirty="0" smtClean="0"/>
              <a:t>Development Plan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64097" y="3568177"/>
            <a:ext cx="1406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Infrastructure </a:t>
            </a:r>
            <a:r>
              <a:rPr lang="en-US" sz="1400" dirty="0" smtClean="0">
                <a:sym typeface="Wingdings" pitchFamily="2" charset="2"/>
              </a:rPr>
              <a:t></a:t>
            </a:r>
            <a:endParaRPr lang="en-US" sz="1400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50010" y="3263513"/>
            <a:ext cx="822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50010" y="4170131"/>
            <a:ext cx="822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50010" y="4431268"/>
            <a:ext cx="99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ym typeface="Wingdings" pitchFamily="2" charset="2"/>
              </a:rPr>
              <a:t>Offering </a:t>
            </a:r>
            <a:endParaRPr lang="en-US" sz="1400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264097" y="5194816"/>
            <a:ext cx="822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0503" y="5454134"/>
            <a:ext cx="1176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Customers </a:t>
            </a:r>
            <a:r>
              <a:rPr lang="en-US" sz="1400" dirty="0" smtClean="0">
                <a:sym typeface="Wingdings" pitchFamily="2" charset="2"/>
              </a:rPr>
              <a:t></a:t>
            </a:r>
            <a:endParaRPr lang="en-US" sz="1400" dirty="0"/>
          </a:p>
        </p:txBody>
      </p:sp>
      <p:grpSp>
        <p:nvGrpSpPr>
          <p:cNvPr id="71" name="Group 70"/>
          <p:cNvGrpSpPr/>
          <p:nvPr/>
        </p:nvGrpSpPr>
        <p:grpSpPr>
          <a:xfrm>
            <a:off x="1196185" y="1133027"/>
            <a:ext cx="7643015" cy="396026"/>
            <a:chOff x="738984" y="2270975"/>
            <a:chExt cx="7643015" cy="396026"/>
          </a:xfrm>
        </p:grpSpPr>
        <p:sp>
          <p:nvSpPr>
            <p:cNvPr id="72" name="Flowchart: Magnetic Disk 71"/>
            <p:cNvSpPr/>
            <p:nvPr/>
          </p:nvSpPr>
          <p:spPr>
            <a:xfrm rot="16200000">
              <a:off x="770418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674456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74" name="Flowchart: Magnetic Disk 73"/>
            <p:cNvSpPr/>
            <p:nvPr/>
          </p:nvSpPr>
          <p:spPr>
            <a:xfrm rot="16200000">
              <a:off x="7047855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018123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76" name="Flowchart: Magnetic Disk 75"/>
            <p:cNvSpPr/>
            <p:nvPr/>
          </p:nvSpPr>
          <p:spPr>
            <a:xfrm rot="16200000">
              <a:off x="647356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443831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78" name="Flowchart: Magnetic Disk 77"/>
            <p:cNvSpPr/>
            <p:nvPr/>
          </p:nvSpPr>
          <p:spPr>
            <a:xfrm rot="16200000">
              <a:off x="589927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869539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80" name="Flowchart: Magnetic Disk 79"/>
            <p:cNvSpPr/>
            <p:nvPr/>
          </p:nvSpPr>
          <p:spPr>
            <a:xfrm rot="16200000">
              <a:off x="5242938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213205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82" name="Flowchart: Magnetic Disk 81"/>
            <p:cNvSpPr/>
            <p:nvPr/>
          </p:nvSpPr>
          <p:spPr>
            <a:xfrm rot="16200000">
              <a:off x="4668646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638913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84" name="Flowchart: Magnetic Disk 83"/>
            <p:cNvSpPr/>
            <p:nvPr/>
          </p:nvSpPr>
          <p:spPr>
            <a:xfrm rot="16200000">
              <a:off x="409435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064621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" name="Flowchart: Magnetic Disk 85"/>
            <p:cNvSpPr/>
            <p:nvPr/>
          </p:nvSpPr>
          <p:spPr>
            <a:xfrm rot="16200000">
              <a:off x="352006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490329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88" name="Flowchart: Magnetic Disk 87"/>
            <p:cNvSpPr/>
            <p:nvPr/>
          </p:nvSpPr>
          <p:spPr>
            <a:xfrm rot="16200000">
              <a:off x="2924817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895084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90" name="Flowchart: Magnetic Disk 89"/>
            <p:cNvSpPr/>
            <p:nvPr/>
          </p:nvSpPr>
          <p:spPr>
            <a:xfrm rot="16200000">
              <a:off x="226721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237479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92" name="Flowchart: Magnetic Disk 91"/>
            <p:cNvSpPr/>
            <p:nvPr/>
          </p:nvSpPr>
          <p:spPr>
            <a:xfrm rot="16200000">
              <a:off x="169291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663187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11</a:t>
              </a:r>
              <a:endParaRPr lang="en-US" dirty="0"/>
            </a:p>
          </p:txBody>
        </p:sp>
        <p:sp>
          <p:nvSpPr>
            <p:cNvPr id="94" name="Flowchart: Magnetic Disk 93"/>
            <p:cNvSpPr/>
            <p:nvPr/>
          </p:nvSpPr>
          <p:spPr>
            <a:xfrm rot="16200000">
              <a:off x="1035795" y="1989190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55645" y="2297669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1524000" y="5353907"/>
            <a:ext cx="923959" cy="5082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B050"/>
                </a:solidFill>
              </a:rPr>
              <a:t>Eversource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512628" y="2674822"/>
            <a:ext cx="573972" cy="52557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noFill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FF00"/>
                </a:solidFill>
              </a:rPr>
              <a:t>Forms 1.2.0</a:t>
            </a:r>
          </a:p>
        </p:txBody>
      </p:sp>
    </p:spTree>
    <p:extLst>
      <p:ext uri="{BB962C8B-B14F-4D97-AF65-F5344CB8AC3E}">
        <p14:creationId xmlns:p14="http://schemas.microsoft.com/office/powerpoint/2010/main" val="317779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DTAWeb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sz="1800" dirty="0">
                <a:hlinkClick r:id="rId2" action="ppaction://hlinksldjump"/>
              </a:rPr>
              <a:t>Return to Table of Contents</a:t>
            </a:r>
            <a:endParaRPr lang="en-US" sz="1800" dirty="0"/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Engineering Development </a:t>
            </a:r>
            <a:r>
              <a:rPr lang="en-US" sz="2400" dirty="0" smtClean="0"/>
              <a:t>Plan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993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066800"/>
            <a:ext cx="8296275" cy="510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 smtClean="0">
              <a:solidFill>
                <a:srgbClr val="00800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lvl="1" indent="-342900">
              <a:lnSpc>
                <a:spcPct val="110000"/>
              </a:lnSpc>
              <a:buFont typeface="Arial" pitchFamily="34" charset="0"/>
              <a:buChar char="•"/>
            </a:pPr>
            <a:r>
              <a:rPr lang="en-US" sz="1400" b="1" dirty="0" err="1" smtClean="0">
                <a:solidFill>
                  <a:srgbClr val="00B050"/>
                </a:solidFill>
                <a:latin typeface="+mn-lt"/>
              </a:rPr>
              <a:t>DTAWeb</a:t>
            </a:r>
            <a:r>
              <a:rPr lang="en-US" sz="1400" b="1" dirty="0" smtClean="0">
                <a:solidFill>
                  <a:srgbClr val="00B050"/>
                </a:solidFill>
                <a:latin typeface="+mn-lt"/>
              </a:rPr>
              <a:t> v1.10.0 (COMPLETE)</a:t>
            </a:r>
            <a:endParaRPr lang="en-US" sz="1400" b="1" dirty="0">
              <a:solidFill>
                <a:srgbClr val="00B050"/>
              </a:solidFill>
              <a:latin typeface="+mn-lt"/>
            </a:endParaRP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sz="1400" b="1" dirty="0" smtClean="0">
                <a:solidFill>
                  <a:srgbClr val="00B050"/>
                </a:solidFill>
                <a:latin typeface="+mn-lt"/>
              </a:rPr>
              <a:t>Release Server to PRD 1/9/2016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sz="1400" b="1" dirty="0" smtClean="0">
                <a:solidFill>
                  <a:srgbClr val="00B050"/>
                </a:solidFill>
                <a:latin typeface="+mn-lt"/>
              </a:rPr>
              <a:t>Post Client 1/11/2016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sz="1400" b="1" dirty="0" smtClean="0">
                <a:solidFill>
                  <a:srgbClr val="00B050"/>
                </a:solidFill>
                <a:latin typeface="+mn-lt"/>
              </a:rPr>
              <a:t>Themes</a:t>
            </a:r>
          </a:p>
          <a:p>
            <a:pPr lvl="2">
              <a:lnSpc>
                <a:spcPct val="110000"/>
              </a:lnSpc>
              <a:spcBef>
                <a:spcPts val="300"/>
              </a:spcBef>
            </a:pPr>
            <a:r>
              <a:rPr lang="en-US" sz="1400" b="1" dirty="0" smtClean="0">
                <a:solidFill>
                  <a:srgbClr val="00B050"/>
                </a:solidFill>
                <a:latin typeface="+mn-lt"/>
              </a:rPr>
              <a:t>Support </a:t>
            </a:r>
            <a:r>
              <a:rPr lang="en-US" sz="1400" b="1" dirty="0">
                <a:solidFill>
                  <a:srgbClr val="00B050"/>
                </a:solidFill>
                <a:latin typeface="+mn-lt"/>
              </a:rPr>
              <a:t>DTA7</a:t>
            </a:r>
          </a:p>
          <a:p>
            <a:pPr lvl="2">
              <a:lnSpc>
                <a:spcPct val="110000"/>
              </a:lnSpc>
              <a:spcBef>
                <a:spcPts val="300"/>
              </a:spcBef>
            </a:pPr>
            <a:r>
              <a:rPr lang="en-US" sz="1400" b="1" dirty="0" smtClean="0">
                <a:solidFill>
                  <a:srgbClr val="00B050"/>
                </a:solidFill>
                <a:latin typeface="+mn-lt"/>
              </a:rPr>
              <a:t>Bushing </a:t>
            </a:r>
            <a:r>
              <a:rPr lang="en-US" sz="1400" b="1" dirty="0">
                <a:solidFill>
                  <a:srgbClr val="00B050"/>
                </a:solidFill>
                <a:latin typeface="+mn-lt"/>
              </a:rPr>
              <a:t>Analysis Tool v2</a:t>
            </a:r>
          </a:p>
          <a:p>
            <a:pPr lvl="2">
              <a:lnSpc>
                <a:spcPct val="110000"/>
              </a:lnSpc>
              <a:spcBef>
                <a:spcPts val="300"/>
              </a:spcBef>
            </a:pPr>
            <a:r>
              <a:rPr lang="en-US" sz="1400" b="1" dirty="0" smtClean="0">
                <a:solidFill>
                  <a:srgbClr val="00B050"/>
                </a:solidFill>
                <a:latin typeface="+mn-lt"/>
              </a:rPr>
              <a:t>Collecting </a:t>
            </a:r>
            <a:r>
              <a:rPr lang="en-US" sz="1400" b="1" dirty="0">
                <a:solidFill>
                  <a:srgbClr val="00B050"/>
                </a:solidFill>
                <a:latin typeface="+mn-lt"/>
              </a:rPr>
              <a:t>M7 logs to the host#2.DiagnosticLogControls</a:t>
            </a:r>
          </a:p>
          <a:p>
            <a:pPr lvl="2">
              <a:lnSpc>
                <a:spcPct val="110000"/>
              </a:lnSpc>
              <a:spcBef>
                <a:spcPts val="300"/>
              </a:spcBef>
            </a:pPr>
            <a:r>
              <a:rPr lang="en-US" sz="1400" b="1" dirty="0" smtClean="0">
                <a:solidFill>
                  <a:srgbClr val="00B050"/>
                </a:solidFill>
                <a:latin typeface="+mn-lt"/>
              </a:rPr>
              <a:t>DUC </a:t>
            </a:r>
            <a:r>
              <a:rPr lang="en-US" sz="1400" b="1" dirty="0">
                <a:solidFill>
                  <a:srgbClr val="00B050"/>
                </a:solidFill>
                <a:latin typeface="+mn-lt"/>
              </a:rPr>
              <a:t>analytics from </a:t>
            </a:r>
            <a:r>
              <a:rPr lang="en-US" sz="1400" b="1" dirty="0" err="1">
                <a:solidFill>
                  <a:srgbClr val="00B050"/>
                </a:solidFill>
                <a:latin typeface="+mn-lt"/>
              </a:rPr>
              <a:t>DTAWeb</a:t>
            </a:r>
            <a:endParaRPr lang="en-US" sz="1400" b="1" dirty="0">
              <a:solidFill>
                <a:srgbClr val="00B050"/>
              </a:solidFill>
              <a:latin typeface="+mn-lt"/>
            </a:endParaRPr>
          </a:p>
          <a:p>
            <a:pPr marL="342900" lvl="1" indent="-342900">
              <a:lnSpc>
                <a:spcPct val="110000"/>
              </a:lnSpc>
              <a:buFont typeface="Arial" pitchFamily="34" charset="0"/>
              <a:buChar char="•"/>
            </a:pPr>
            <a:endParaRPr lang="en-US" sz="1400" b="1" dirty="0" smtClean="0">
              <a:solidFill>
                <a:srgbClr val="00B050"/>
              </a:solidFill>
              <a:latin typeface="+mn-lt"/>
            </a:endParaRPr>
          </a:p>
          <a:p>
            <a:pPr marL="342900" lvl="1" indent="-342900">
              <a:lnSpc>
                <a:spcPct val="110000"/>
              </a:lnSpc>
              <a:buFont typeface="Arial" pitchFamily="34" charset="0"/>
              <a:buChar char="•"/>
            </a:pPr>
            <a:r>
              <a:rPr lang="en-US" sz="1400" b="1" dirty="0" smtClean="0">
                <a:solidFill>
                  <a:srgbClr val="00B050"/>
                </a:solidFill>
                <a:latin typeface="+mn-lt"/>
              </a:rPr>
              <a:t>DTAWeb v1.11.0 (COMPLETE)</a:t>
            </a:r>
            <a:endParaRPr lang="en-US" sz="1400" b="1" dirty="0">
              <a:solidFill>
                <a:srgbClr val="00B050"/>
              </a:solidFill>
              <a:latin typeface="+mn-lt"/>
            </a:endParaRP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sz="1400" b="1" dirty="0" smtClean="0">
                <a:solidFill>
                  <a:srgbClr val="00B050"/>
                </a:solidFill>
                <a:latin typeface="+mn-lt"/>
              </a:rPr>
              <a:t>Support for DTA 7.4.2 (addition of tap changer)</a:t>
            </a:r>
            <a:endParaRPr lang="en-US" sz="1400" b="1" dirty="0">
              <a:solidFill>
                <a:srgbClr val="00B050"/>
              </a:solidFill>
              <a:latin typeface="+mn-lt"/>
            </a:endParaRP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sz="1400" b="1" dirty="0" smtClean="0">
                <a:solidFill>
                  <a:srgbClr val="00B050"/>
                </a:solidFill>
                <a:latin typeface="+mn-lt"/>
              </a:rPr>
              <a:t>Fixing bugs in DTA and DTAWEB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sz="1400" b="1" dirty="0" smtClean="0">
                <a:solidFill>
                  <a:srgbClr val="00B050"/>
                </a:solidFill>
                <a:latin typeface="+mn-lt"/>
              </a:rPr>
              <a:t>Deployed March 12 – </a:t>
            </a:r>
            <a:r>
              <a:rPr lang="en-US" sz="1400" b="1" dirty="0">
                <a:solidFill>
                  <a:srgbClr val="00B050"/>
                </a:solidFill>
                <a:latin typeface="+mn-lt"/>
              </a:rPr>
              <a:t>required to deploy over the weekend to avoid </a:t>
            </a:r>
            <a:r>
              <a:rPr lang="en-US" b="1" dirty="0" smtClean="0">
                <a:solidFill>
                  <a:srgbClr val="00B050"/>
                </a:solidFill>
                <a:latin typeface="+mn-lt"/>
              </a:rPr>
              <a:t>field disruption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endParaRPr lang="en-US" sz="1600" b="1" dirty="0">
              <a:solidFill>
                <a:srgbClr val="00B050"/>
              </a:solidFill>
              <a:latin typeface="+mn-lt"/>
            </a:endParaRP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b="1" dirty="0" smtClean="0">
                <a:solidFill>
                  <a:srgbClr val="FFFF00"/>
                </a:solidFill>
                <a:latin typeface="+mn-lt"/>
              </a:rPr>
              <a:t>DTAWeb v2.0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sz="1400" b="1" dirty="0" smtClean="0">
                <a:solidFill>
                  <a:srgbClr val="FFFF00"/>
                </a:solidFill>
                <a:latin typeface="+mn-lt"/>
              </a:rPr>
              <a:t>Planning meeting June 7</a:t>
            </a:r>
            <a:endParaRPr lang="en-US" sz="1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8002"/>
            <a:ext cx="7696200" cy="553998"/>
          </a:xfrm>
        </p:spPr>
        <p:txBody>
          <a:bodyPr/>
          <a:lstStyle/>
          <a:p>
            <a:r>
              <a:rPr lang="en-US" sz="3000" kern="1200" dirty="0" smtClean="0">
                <a:solidFill>
                  <a:schemeClr val="tx1"/>
                </a:solidFill>
                <a:effectLst/>
                <a:latin typeface="Arial Narrow" pitchFamily="34" charset="0"/>
                <a:ea typeface="+mj-ea"/>
                <a:cs typeface="Arial" pitchFamily="34" charset="0"/>
              </a:rPr>
              <a:t>May DTAWeb</a:t>
            </a:r>
            <a:r>
              <a:rPr lang="en-US" dirty="0" smtClean="0"/>
              <a:t> </a:t>
            </a:r>
            <a:r>
              <a:rPr lang="en-US" dirty="0"/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79028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/>
          <p:cNvCxnSpPr/>
          <p:nvPr/>
        </p:nvCxnSpPr>
        <p:spPr>
          <a:xfrm>
            <a:off x="3469703" y="1522490"/>
            <a:ext cx="15352" cy="3216555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553998"/>
          </a:xfrm>
        </p:spPr>
        <p:txBody>
          <a:bodyPr/>
          <a:lstStyle/>
          <a:p>
            <a:r>
              <a:rPr lang="en-US" dirty="0" smtClean="0"/>
              <a:t>FY2016 </a:t>
            </a:r>
            <a:r>
              <a:rPr lang="en-US" dirty="0" err="1" smtClean="0"/>
              <a:t>DTAWeb</a:t>
            </a:r>
            <a:r>
              <a:rPr lang="en-US" sz="3000" kern="1200" dirty="0" smtClean="0">
                <a:solidFill>
                  <a:schemeClr val="tx1"/>
                </a:solidFill>
                <a:effectLst/>
                <a:latin typeface="Arial Narrow" pitchFamily="34" charset="0"/>
                <a:ea typeface="+mj-ea"/>
                <a:cs typeface="Arial" pitchFamily="34" charset="0"/>
              </a:rPr>
              <a:t> </a:t>
            </a:r>
            <a:r>
              <a:rPr lang="en-US" dirty="0" smtClean="0"/>
              <a:t>Development Plan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64097" y="3568177"/>
            <a:ext cx="1406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Infrastructure </a:t>
            </a:r>
            <a:r>
              <a:rPr lang="en-US" sz="1400" dirty="0" smtClean="0">
                <a:sym typeface="Wingdings" pitchFamily="2" charset="2"/>
              </a:rPr>
              <a:t></a:t>
            </a:r>
            <a:endParaRPr lang="en-US" sz="1400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50010" y="3263513"/>
            <a:ext cx="822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50010" y="4170131"/>
            <a:ext cx="822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50010" y="4431268"/>
            <a:ext cx="99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ym typeface="Wingdings" pitchFamily="2" charset="2"/>
              </a:rPr>
              <a:t>Offering </a:t>
            </a:r>
            <a:endParaRPr lang="en-US" sz="1400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1981200" y="5194816"/>
            <a:ext cx="822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0503" y="5454134"/>
            <a:ext cx="1176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Customers </a:t>
            </a:r>
            <a:r>
              <a:rPr lang="en-US" sz="1400" dirty="0" smtClean="0">
                <a:sym typeface="Wingdings" pitchFamily="2" charset="2"/>
              </a:rPr>
              <a:t></a:t>
            </a:r>
            <a:endParaRPr lang="en-US" sz="1400" dirty="0"/>
          </a:p>
        </p:txBody>
      </p:sp>
      <p:grpSp>
        <p:nvGrpSpPr>
          <p:cNvPr id="71" name="Group 70"/>
          <p:cNvGrpSpPr/>
          <p:nvPr/>
        </p:nvGrpSpPr>
        <p:grpSpPr>
          <a:xfrm>
            <a:off x="1196185" y="1133027"/>
            <a:ext cx="7643015" cy="396026"/>
            <a:chOff x="738984" y="2270975"/>
            <a:chExt cx="7643015" cy="396026"/>
          </a:xfrm>
        </p:grpSpPr>
        <p:sp>
          <p:nvSpPr>
            <p:cNvPr id="72" name="Flowchart: Magnetic Disk 71"/>
            <p:cNvSpPr/>
            <p:nvPr/>
          </p:nvSpPr>
          <p:spPr>
            <a:xfrm rot="16200000">
              <a:off x="770418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674456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74" name="Flowchart: Magnetic Disk 73"/>
            <p:cNvSpPr/>
            <p:nvPr/>
          </p:nvSpPr>
          <p:spPr>
            <a:xfrm rot="16200000">
              <a:off x="7047855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018123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76" name="Flowchart: Magnetic Disk 75"/>
            <p:cNvSpPr/>
            <p:nvPr/>
          </p:nvSpPr>
          <p:spPr>
            <a:xfrm rot="16200000">
              <a:off x="647356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443831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78" name="Flowchart: Magnetic Disk 77"/>
            <p:cNvSpPr/>
            <p:nvPr/>
          </p:nvSpPr>
          <p:spPr>
            <a:xfrm rot="16200000">
              <a:off x="589927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869539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80" name="Flowchart: Magnetic Disk 79"/>
            <p:cNvSpPr/>
            <p:nvPr/>
          </p:nvSpPr>
          <p:spPr>
            <a:xfrm rot="16200000">
              <a:off x="5242938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213205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82" name="Flowchart: Magnetic Disk 81"/>
            <p:cNvSpPr/>
            <p:nvPr/>
          </p:nvSpPr>
          <p:spPr>
            <a:xfrm rot="16200000">
              <a:off x="4668646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638913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84" name="Flowchart: Magnetic Disk 83"/>
            <p:cNvSpPr/>
            <p:nvPr/>
          </p:nvSpPr>
          <p:spPr>
            <a:xfrm rot="16200000">
              <a:off x="409435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064621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" name="Flowchart: Magnetic Disk 85"/>
            <p:cNvSpPr/>
            <p:nvPr/>
          </p:nvSpPr>
          <p:spPr>
            <a:xfrm rot="16200000">
              <a:off x="352006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490329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88" name="Flowchart: Magnetic Disk 87"/>
            <p:cNvSpPr/>
            <p:nvPr/>
          </p:nvSpPr>
          <p:spPr>
            <a:xfrm rot="16200000">
              <a:off x="2924817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895084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90" name="Flowchart: Magnetic Disk 89"/>
            <p:cNvSpPr/>
            <p:nvPr/>
          </p:nvSpPr>
          <p:spPr>
            <a:xfrm rot="16200000">
              <a:off x="226721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237479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92" name="Flowchart: Magnetic Disk 91"/>
            <p:cNvSpPr/>
            <p:nvPr/>
          </p:nvSpPr>
          <p:spPr>
            <a:xfrm rot="16200000">
              <a:off x="169291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663187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11</a:t>
              </a:r>
              <a:endParaRPr lang="en-US" dirty="0"/>
            </a:p>
          </p:txBody>
        </p:sp>
        <p:sp>
          <p:nvSpPr>
            <p:cNvPr id="94" name="Flowchart: Magnetic Disk 93"/>
            <p:cNvSpPr/>
            <p:nvPr/>
          </p:nvSpPr>
          <p:spPr>
            <a:xfrm rot="16200000">
              <a:off x="1035795" y="1989190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55645" y="2297669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3241104" y="4444771"/>
            <a:ext cx="762000" cy="5082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B050"/>
                </a:solidFill>
              </a:rPr>
              <a:t>DTAWeb</a:t>
            </a:r>
            <a:r>
              <a:rPr lang="en-US" sz="1200" dirty="0" smtClean="0">
                <a:solidFill>
                  <a:srgbClr val="00B050"/>
                </a:solidFill>
              </a:rPr>
              <a:t> 1.10</a:t>
            </a:r>
            <a:endParaRPr lang="en-US" sz="1200" dirty="0">
              <a:solidFill>
                <a:srgbClr val="00B050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800599" y="1524000"/>
            <a:ext cx="15352" cy="3216555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572000" y="4446281"/>
            <a:ext cx="762000" cy="5082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B050"/>
                </a:solidFill>
              </a:rPr>
              <a:t>DTAWeb</a:t>
            </a:r>
            <a:r>
              <a:rPr lang="en-US" sz="1200" dirty="0" smtClean="0">
                <a:solidFill>
                  <a:srgbClr val="00B050"/>
                </a:solidFill>
              </a:rPr>
              <a:t> 1.11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52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DUC Enterprise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sz="1800" dirty="0">
                <a:hlinkClick r:id="rId2" action="ppaction://hlinksldjump"/>
              </a:rPr>
              <a:t>Return to Table of Contents</a:t>
            </a:r>
            <a:endParaRPr lang="en-US" sz="1800" dirty="0"/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Engineering Development </a:t>
            </a:r>
            <a:r>
              <a:rPr lang="en-US" sz="2400" dirty="0" smtClean="0"/>
              <a:t>Plan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86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H="1">
            <a:off x="6438900" y="3147059"/>
            <a:ext cx="6928" cy="134874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553998"/>
          </a:xfrm>
        </p:spPr>
        <p:txBody>
          <a:bodyPr/>
          <a:lstStyle/>
          <a:p>
            <a:r>
              <a:rPr lang="en-US" dirty="0" smtClean="0"/>
              <a:t>DUC/DUC-Enterprise Development Plan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52600" y="838200"/>
            <a:ext cx="16519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Hardware</a:t>
            </a:r>
            <a:endParaRPr lang="en-US" sz="2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91880" y="924580"/>
            <a:ext cx="15329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Software</a:t>
            </a:r>
            <a:endParaRPr lang="en-US" sz="2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181600" y="728990"/>
            <a:ext cx="0" cy="520443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715000" y="2693670"/>
            <a:ext cx="14478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dobleSYNC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715000" y="1905000"/>
            <a:ext cx="14478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DUC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Launcher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715000" y="3505200"/>
            <a:ext cx="14478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alpha val="90000"/>
              </a:schemeClr>
            </a:solidFill>
            <a:prstDash val="solid"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DTAWeb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58034"/>
            <a:ext cx="2233613" cy="1736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391400" y="1905000"/>
            <a:ext cx="14478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PC Imaging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391400" y="2693670"/>
            <a:ext cx="14478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Remote Support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JWARD~1.BLU\AppData\Local\Temp\SNAGHTML177a71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81" y="4495800"/>
            <a:ext cx="1564480" cy="116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91400" y="3482340"/>
            <a:ext cx="14478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Security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715000" y="5112788"/>
            <a:ext cx="14478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dobleSYNC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Forms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91400" y="4343400"/>
            <a:ext cx="14478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Remote Update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715000" y="4313545"/>
            <a:ext cx="14478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Protection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Web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91400" y="5112788"/>
            <a:ext cx="14478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3</a:t>
            </a:r>
            <a:r>
              <a:rPr lang="en-US" b="1" baseline="30000" dirty="0" smtClean="0">
                <a:solidFill>
                  <a:schemeClr val="tx1"/>
                </a:solidFill>
              </a:rPr>
              <a:t>rd</a:t>
            </a:r>
            <a:r>
              <a:rPr lang="en-US" b="1" dirty="0" smtClean="0">
                <a:solidFill>
                  <a:schemeClr val="tx1"/>
                </a:solidFill>
              </a:rPr>
              <a:t> Party Applications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135" y="1804742"/>
            <a:ext cx="2401894" cy="1677598"/>
          </a:xfrm>
          <a:prstGeom prst="rect">
            <a:avLst/>
          </a:prstGeom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664" y="4212648"/>
            <a:ext cx="2492364" cy="142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87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066800"/>
            <a:ext cx="8296275" cy="510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 smtClean="0">
              <a:solidFill>
                <a:srgbClr val="00800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175" lvl="2" indent="0">
              <a:spcBef>
                <a:spcPts val="0"/>
              </a:spcBef>
              <a:buNone/>
            </a:pPr>
            <a:r>
              <a:rPr lang="en-US" sz="1400" b="1" u="sng" dirty="0" smtClean="0">
                <a:latin typeface="+mn-lt"/>
              </a:rPr>
              <a:t>Customer Status</a:t>
            </a:r>
          </a:p>
          <a:p>
            <a:pPr lvl="0"/>
            <a:r>
              <a:rPr lang="en-US" sz="1400" dirty="0" smtClean="0">
                <a:latin typeface="+mj-lt"/>
              </a:rPr>
              <a:t>Eversource DUC-E Pilot Phase </a:t>
            </a:r>
            <a:r>
              <a:rPr lang="en-US" sz="1400" b="1" u="sng" dirty="0" smtClean="0">
                <a:latin typeface="+mj-lt"/>
              </a:rPr>
              <a:t>2</a:t>
            </a:r>
            <a:r>
              <a:rPr lang="en-US" sz="1400" dirty="0" smtClean="0">
                <a:latin typeface="+mj-lt"/>
              </a:rPr>
              <a:t> (starting April for 60 days</a:t>
            </a:r>
            <a:r>
              <a:rPr lang="en-US" sz="1400" dirty="0">
                <a:latin typeface="+mj-lt"/>
              </a:rPr>
              <a:t>) </a:t>
            </a:r>
            <a:r>
              <a:rPr lang="en-US" sz="1400" dirty="0">
                <a:latin typeface="+mj-lt"/>
                <a:hlinkClick r:id="rId3"/>
              </a:rPr>
              <a:t>https://</a:t>
            </a:r>
            <a:r>
              <a:rPr lang="en-US" sz="1400" dirty="0" smtClean="0">
                <a:latin typeface="+mj-lt"/>
                <a:hlinkClick r:id="rId3"/>
              </a:rPr>
              <a:t>doblewiki.doble.com:8443/display/PROD/Eversource</a:t>
            </a:r>
            <a:endParaRPr lang="en-US" sz="1400" dirty="0" smtClean="0">
              <a:latin typeface="+mj-lt"/>
            </a:endParaRPr>
          </a:p>
          <a:p>
            <a:pPr lvl="1"/>
            <a:r>
              <a:rPr lang="en-US" sz="1400" dirty="0" smtClean="0">
                <a:latin typeface="+mj-lt"/>
              </a:rPr>
              <a:t>Requirements</a:t>
            </a:r>
          </a:p>
          <a:p>
            <a:pPr lvl="2"/>
            <a:r>
              <a:rPr lang="en-US" sz="1400" dirty="0" smtClean="0">
                <a:solidFill>
                  <a:srgbClr val="00B050"/>
                </a:solidFill>
                <a:latin typeface="+mj-lt"/>
              </a:rPr>
              <a:t>20 Dell laptops (Preferred to Xplore C6 tablets)</a:t>
            </a:r>
          </a:p>
          <a:p>
            <a:pPr lvl="2"/>
            <a:r>
              <a:rPr lang="en-US" sz="1400" dirty="0" smtClean="0">
                <a:solidFill>
                  <a:srgbClr val="00B050"/>
                </a:solidFill>
                <a:latin typeface="+mj-lt"/>
              </a:rPr>
              <a:t>Per Solutions, same features and applications as at end of Phase 1</a:t>
            </a:r>
          </a:p>
          <a:p>
            <a:pPr lvl="1"/>
            <a:r>
              <a:rPr lang="en-US" sz="1400" dirty="0" smtClean="0">
                <a:latin typeface="+mj-lt"/>
              </a:rPr>
              <a:t>Completed </a:t>
            </a:r>
            <a:r>
              <a:rPr lang="en-US" sz="1400" dirty="0">
                <a:latin typeface="+mj-lt"/>
              </a:rPr>
              <a:t>Tasks</a:t>
            </a:r>
          </a:p>
          <a:p>
            <a:pPr lvl="2"/>
            <a:r>
              <a:rPr lang="en-US" sz="1400" dirty="0" smtClean="0">
                <a:solidFill>
                  <a:srgbClr val="00B050"/>
                </a:solidFill>
                <a:latin typeface="+mj-lt"/>
              </a:rPr>
              <a:t>PO received 3/1</a:t>
            </a:r>
          </a:p>
          <a:p>
            <a:pPr lvl="2"/>
            <a:r>
              <a:rPr lang="en-US" sz="1400" dirty="0" smtClean="0">
                <a:solidFill>
                  <a:srgbClr val="00B050"/>
                </a:solidFill>
                <a:latin typeface="+mj-lt"/>
              </a:rPr>
              <a:t>Top level assembly for Dell (with blue cable bag) -- orderable</a:t>
            </a:r>
          </a:p>
          <a:p>
            <a:pPr lvl="2"/>
            <a:r>
              <a:rPr lang="en-US" sz="1400" dirty="0" smtClean="0">
                <a:solidFill>
                  <a:srgbClr val="00B050"/>
                </a:solidFill>
                <a:latin typeface="+mj-lt"/>
              </a:rPr>
              <a:t>Mouse orderable as an accessory</a:t>
            </a:r>
          </a:p>
          <a:p>
            <a:pPr lvl="2"/>
            <a:r>
              <a:rPr lang="en-US" sz="1400" dirty="0" smtClean="0">
                <a:solidFill>
                  <a:srgbClr val="00B050"/>
                </a:solidFill>
                <a:latin typeface="+mj-lt"/>
              </a:rPr>
              <a:t>Quick start card</a:t>
            </a:r>
          </a:p>
          <a:p>
            <a:pPr lvl="2"/>
            <a:r>
              <a:rPr lang="en-US" dirty="0">
                <a:solidFill>
                  <a:srgbClr val="00B050"/>
                </a:solidFill>
                <a:latin typeface="+mj-lt"/>
              </a:rPr>
              <a:t>User guide (replaces admin guide)</a:t>
            </a:r>
          </a:p>
          <a:p>
            <a:pPr lvl="2"/>
            <a:r>
              <a:rPr lang="en-US" sz="1400" dirty="0" smtClean="0">
                <a:solidFill>
                  <a:srgbClr val="00B050"/>
                </a:solidFill>
                <a:latin typeface="+mj-lt"/>
              </a:rPr>
              <a:t>Hard case for Dell laptops</a:t>
            </a:r>
          </a:p>
          <a:p>
            <a:pPr lvl="2"/>
            <a:r>
              <a:rPr lang="en-US" sz="1400" dirty="0" smtClean="0">
                <a:solidFill>
                  <a:srgbClr val="00B050"/>
                </a:solidFill>
                <a:latin typeface="+mj-lt"/>
              </a:rPr>
              <a:t>Enable wireless broadband through Eversource</a:t>
            </a:r>
          </a:p>
          <a:p>
            <a:pPr lvl="2"/>
            <a:r>
              <a:rPr lang="en-US" sz="1400" dirty="0" smtClean="0">
                <a:solidFill>
                  <a:srgbClr val="00B050"/>
                </a:solidFill>
                <a:latin typeface="+mj-lt"/>
              </a:rPr>
              <a:t>Image the Dells at Whalley, first article review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  <a:latin typeface="+mj-lt"/>
              </a:rPr>
              <a:t>Prototype of DUC-E portal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Software image for </a:t>
            </a:r>
            <a:r>
              <a:rPr lang="en-US" dirty="0" smtClean="0">
                <a:solidFill>
                  <a:srgbClr val="00B050"/>
                </a:solidFill>
              </a:rPr>
              <a:t>Dell</a:t>
            </a:r>
            <a:endParaRPr lang="en-US" sz="1400" dirty="0" smtClean="0">
              <a:solidFill>
                <a:srgbClr val="00B050"/>
              </a:solidFill>
              <a:latin typeface="+mj-lt"/>
            </a:endParaRPr>
          </a:p>
          <a:p>
            <a:pPr lvl="2"/>
            <a:r>
              <a:rPr lang="en-US" sz="1400" dirty="0" smtClean="0">
                <a:solidFill>
                  <a:srgbClr val="00B050"/>
                </a:solidFill>
                <a:latin typeface="+mj-lt"/>
              </a:rPr>
              <a:t>April 12-14 delivery of DUCs to Eversource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 -- Mini kickoff meetings April 12, 13, 14</a:t>
            </a:r>
          </a:p>
          <a:p>
            <a:pPr lvl="2"/>
            <a:r>
              <a:rPr lang="en-US" sz="1400" dirty="0" smtClean="0">
                <a:solidFill>
                  <a:srgbClr val="00B050"/>
                </a:solidFill>
                <a:latin typeface="+mj-lt"/>
              </a:rPr>
              <a:t>May 12:  Updated software image with additional features and application software</a:t>
            </a:r>
          </a:p>
          <a:p>
            <a:pPr lvl="1"/>
            <a:r>
              <a:rPr lang="en-US" dirty="0" smtClean="0">
                <a:latin typeface="+mj-lt"/>
              </a:rPr>
              <a:t>In </a:t>
            </a:r>
            <a:r>
              <a:rPr lang="en-US" dirty="0">
                <a:latin typeface="+mj-lt"/>
              </a:rPr>
              <a:t>Progress Tasks</a:t>
            </a:r>
          </a:p>
          <a:p>
            <a:pPr lvl="2"/>
            <a:r>
              <a:rPr lang="en-US" sz="1400" dirty="0" smtClean="0">
                <a:solidFill>
                  <a:srgbClr val="00B050"/>
                </a:solidFill>
                <a:latin typeface="+mj-lt"/>
              </a:rPr>
              <a:t>Additional software update during pilot</a:t>
            </a:r>
          </a:p>
          <a:p>
            <a:pPr lvl="1"/>
            <a:r>
              <a:rPr lang="en-US" sz="1400" dirty="0" smtClean="0">
                <a:latin typeface="+mj-lt"/>
              </a:rPr>
              <a:t>Next Tasks</a:t>
            </a:r>
          </a:p>
          <a:p>
            <a:pPr lvl="2"/>
            <a:r>
              <a:rPr lang="en-US" b="1" dirty="0" smtClean="0">
                <a:solidFill>
                  <a:srgbClr val="FFFF00"/>
                </a:solidFill>
                <a:latin typeface="+mj-lt"/>
              </a:rPr>
              <a:t>PO </a:t>
            </a:r>
            <a:r>
              <a:rPr lang="en-US" b="1" dirty="0">
                <a:solidFill>
                  <a:srgbClr val="FFFF00"/>
                </a:solidFill>
                <a:latin typeface="+mj-lt"/>
              </a:rPr>
              <a:t>for 3 14-Inch Dell Eversource Contractor DUCs (may require tighter lock downs and a different image)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  <a:latin typeface="+mj-lt"/>
              </a:rPr>
              <a:t>Productize DUC-E reporting portal (additional resources needed)</a:t>
            </a:r>
          </a:p>
          <a:p>
            <a:pPr lvl="2"/>
            <a:r>
              <a:rPr lang="en-US" sz="1400" dirty="0" smtClean="0">
                <a:solidFill>
                  <a:srgbClr val="FF0000"/>
                </a:solidFill>
                <a:latin typeface="+mj-lt"/>
              </a:rPr>
              <a:t>Establish effective customer care process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8002"/>
            <a:ext cx="7848600" cy="523220"/>
          </a:xfrm>
        </p:spPr>
        <p:txBody>
          <a:bodyPr/>
          <a:lstStyle/>
          <a:p>
            <a:r>
              <a:rPr lang="en-US" sz="2800" kern="1200" dirty="0" smtClean="0">
                <a:solidFill>
                  <a:schemeClr val="tx1"/>
                </a:solidFill>
                <a:effectLst/>
              </a:rPr>
              <a:t>May </a:t>
            </a:r>
            <a:r>
              <a:rPr lang="en-US" sz="2800" dirty="0" smtClean="0"/>
              <a:t>DUC Enterprise™ (Eversource – Pilot </a:t>
            </a:r>
            <a:r>
              <a:rPr lang="en-US" sz="2800" b="1" u="sng" dirty="0" smtClean="0"/>
              <a:t>2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1506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066800"/>
            <a:ext cx="8296275" cy="510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 smtClean="0">
              <a:solidFill>
                <a:srgbClr val="00800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175" lvl="2" indent="0">
              <a:spcBef>
                <a:spcPts val="0"/>
              </a:spcBef>
              <a:buNone/>
            </a:pPr>
            <a:r>
              <a:rPr lang="en-US" sz="1400" b="1" u="sng" dirty="0" smtClean="0">
                <a:latin typeface="+mn-lt"/>
              </a:rPr>
              <a:t>Customer Status</a:t>
            </a:r>
          </a:p>
          <a:p>
            <a:pPr lvl="0"/>
            <a:r>
              <a:rPr lang="en-US" sz="1400" dirty="0" smtClean="0">
                <a:latin typeface="+mj-lt"/>
              </a:rPr>
              <a:t>TVA DUC-E Pilot- </a:t>
            </a:r>
            <a:r>
              <a:rPr lang="en-US" sz="1400" dirty="0">
                <a:latin typeface="+mj-lt"/>
                <a:hlinkClick r:id="rId2"/>
              </a:rPr>
              <a:t>https://doblewiki.doble.com:8443/display/PROD/TVA+-+</a:t>
            </a:r>
            <a:r>
              <a:rPr lang="en-US" sz="1400" dirty="0" smtClean="0">
                <a:latin typeface="+mj-lt"/>
                <a:hlinkClick r:id="rId2"/>
              </a:rPr>
              <a:t>DUC-E</a:t>
            </a:r>
            <a:endParaRPr lang="en-US" sz="1400" dirty="0" smtClean="0">
              <a:latin typeface="+mj-lt"/>
            </a:endParaRPr>
          </a:p>
          <a:p>
            <a:pPr lvl="1"/>
            <a:r>
              <a:rPr lang="en-US" sz="1400" dirty="0" smtClean="0">
                <a:latin typeface="+mj-lt"/>
              </a:rPr>
              <a:t>Completed </a:t>
            </a:r>
            <a:r>
              <a:rPr lang="en-US" sz="1400" dirty="0">
                <a:latin typeface="+mj-lt"/>
              </a:rPr>
              <a:t>Tasks</a:t>
            </a:r>
          </a:p>
          <a:p>
            <a:pPr lvl="2"/>
            <a:r>
              <a:rPr lang="en-US" sz="1400" dirty="0" smtClean="0">
                <a:solidFill>
                  <a:srgbClr val="00B050"/>
                </a:solidFill>
                <a:latin typeface="+mj-lt"/>
              </a:rPr>
              <a:t>Discovery</a:t>
            </a:r>
            <a:r>
              <a:rPr lang="en-US" sz="1000" dirty="0" smtClean="0">
                <a:solidFill>
                  <a:srgbClr val="00B050"/>
                </a:solidFill>
                <a:latin typeface="+mj-lt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+mj-lt"/>
              </a:rPr>
              <a:t>with Customer</a:t>
            </a:r>
          </a:p>
          <a:p>
            <a:pPr lvl="2"/>
            <a:r>
              <a:rPr lang="en-US" sz="1400" dirty="0">
                <a:solidFill>
                  <a:srgbClr val="00B050"/>
                </a:solidFill>
                <a:latin typeface="+mj-lt"/>
              </a:rPr>
              <a:t>Image Building</a:t>
            </a:r>
          </a:p>
          <a:p>
            <a:pPr lvl="2"/>
            <a:r>
              <a:rPr lang="en-US" sz="1400" dirty="0">
                <a:solidFill>
                  <a:srgbClr val="00B050"/>
                </a:solidFill>
                <a:latin typeface="+mj-lt"/>
              </a:rPr>
              <a:t>SQA of Image</a:t>
            </a:r>
          </a:p>
          <a:p>
            <a:pPr lvl="2"/>
            <a:r>
              <a:rPr lang="en-US" sz="1400" dirty="0" smtClean="0">
                <a:solidFill>
                  <a:srgbClr val="00B050"/>
                </a:solidFill>
              </a:rPr>
              <a:t>Kit </a:t>
            </a:r>
            <a:r>
              <a:rPr lang="en-US" sz="1400" dirty="0">
                <a:solidFill>
                  <a:srgbClr val="00B050"/>
                </a:solidFill>
              </a:rPr>
              <a:t>and ship -- </a:t>
            </a:r>
            <a:r>
              <a:rPr lang="en-US" sz="1400" dirty="0" smtClean="0">
                <a:solidFill>
                  <a:srgbClr val="00B050"/>
                </a:solidFill>
              </a:rPr>
              <a:t>August</a:t>
            </a:r>
            <a:endParaRPr lang="en-US" sz="1400" dirty="0">
              <a:solidFill>
                <a:srgbClr val="00B050"/>
              </a:solidFill>
              <a:latin typeface="+mj-lt"/>
            </a:endParaRPr>
          </a:p>
          <a:p>
            <a:pPr lvl="2"/>
            <a:r>
              <a:rPr lang="en-US" sz="1400" dirty="0" smtClean="0">
                <a:solidFill>
                  <a:srgbClr val="00B050"/>
                </a:solidFill>
                <a:latin typeface="+mj-lt"/>
              </a:rPr>
              <a:t>Training with customer week of 10/9</a:t>
            </a:r>
          </a:p>
          <a:p>
            <a:pPr lvl="2"/>
            <a:r>
              <a:rPr lang="en-US" sz="1400" dirty="0" smtClean="0">
                <a:solidFill>
                  <a:srgbClr val="00B050"/>
                </a:solidFill>
                <a:latin typeface="+mj-lt"/>
              </a:rPr>
              <a:t>Return </a:t>
            </a:r>
            <a:r>
              <a:rPr lang="en-US" sz="1400" dirty="0">
                <a:solidFill>
                  <a:srgbClr val="00B050"/>
                </a:solidFill>
                <a:latin typeface="+mj-lt"/>
              </a:rPr>
              <a:t>updated DUCs before training with new admin password</a:t>
            </a:r>
          </a:p>
          <a:p>
            <a:pPr lvl="2"/>
            <a:r>
              <a:rPr lang="en-US" sz="1400" dirty="0">
                <a:solidFill>
                  <a:srgbClr val="00B050"/>
                </a:solidFill>
                <a:latin typeface="+mj-lt"/>
              </a:rPr>
              <a:t>DTA6 Pro training Jan 20-21 (many of the pilot issues were due to lack of training</a:t>
            </a:r>
            <a:r>
              <a:rPr lang="en-US" sz="1400" dirty="0" smtClean="0">
                <a:solidFill>
                  <a:srgbClr val="00B050"/>
                </a:solidFill>
                <a:latin typeface="+mj-lt"/>
              </a:rPr>
              <a:t>)</a:t>
            </a:r>
          </a:p>
          <a:p>
            <a:pPr lvl="2"/>
            <a:r>
              <a:rPr lang="en-US" sz="1400" dirty="0">
                <a:solidFill>
                  <a:srgbClr val="00B050"/>
                </a:solidFill>
                <a:latin typeface="+mj-lt"/>
              </a:rPr>
              <a:t>Restore DUCs (Admin password distributed to all users who modified the DUCs to act as standard laptops)</a:t>
            </a:r>
          </a:p>
          <a:p>
            <a:pPr lvl="2"/>
            <a:r>
              <a:rPr lang="en-US" sz="1400" dirty="0" smtClean="0">
                <a:solidFill>
                  <a:srgbClr val="00B050"/>
                </a:solidFill>
                <a:latin typeface="+mj-lt"/>
              </a:rPr>
              <a:t>Returned the </a:t>
            </a:r>
            <a:r>
              <a:rPr lang="en-US" sz="1400" dirty="0">
                <a:solidFill>
                  <a:srgbClr val="00B050"/>
                </a:solidFill>
                <a:latin typeface="+mj-lt"/>
              </a:rPr>
              <a:t>DUCs </a:t>
            </a:r>
            <a:r>
              <a:rPr lang="en-US" sz="1400" dirty="0" smtClean="0">
                <a:solidFill>
                  <a:srgbClr val="00B050"/>
                </a:solidFill>
                <a:latin typeface="+mj-lt"/>
              </a:rPr>
              <a:t>at Solutions request with no changes – could not reproduce VZ issues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  <a:latin typeface="+mj-lt"/>
              </a:rPr>
              <a:t>Kickoff meeting Feb 18 to restart the pilot</a:t>
            </a:r>
            <a:endParaRPr lang="en-US" sz="1400" dirty="0">
              <a:solidFill>
                <a:srgbClr val="00B050"/>
              </a:solidFill>
              <a:latin typeface="+mj-lt"/>
            </a:endParaRPr>
          </a:p>
          <a:p>
            <a:pPr lvl="2"/>
            <a:r>
              <a:rPr lang="en-US" dirty="0" smtClean="0">
                <a:solidFill>
                  <a:srgbClr val="00B050"/>
                </a:solidFill>
                <a:latin typeface="+mj-lt"/>
              </a:rPr>
              <a:t>Extending pilot through April (~45 Days) -- </a:t>
            </a:r>
            <a:r>
              <a:rPr lang="en-US" dirty="0" smtClean="0">
                <a:solidFill>
                  <a:srgbClr val="00B050"/>
                </a:solidFill>
              </a:rPr>
              <a:t>weekly pilot meetings led by Implementation Manager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  <a:latin typeface="+mj-lt"/>
              </a:rPr>
              <a:t>Weekly usage report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  <a:latin typeface="+mj-lt"/>
              </a:rPr>
              <a:t>No connectivity issues reported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  <a:latin typeface="+mj-lt"/>
              </a:rPr>
              <a:t>Changed admin guide to a user guide (without the admin password)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  <a:latin typeface="+mj-lt"/>
              </a:rPr>
              <a:t>Pilot complete</a:t>
            </a:r>
          </a:p>
          <a:p>
            <a:pPr lvl="1"/>
            <a:r>
              <a:rPr lang="en-US" sz="1400" dirty="0" smtClean="0">
                <a:latin typeface="+mj-lt"/>
              </a:rPr>
              <a:t>In Progress Tasks</a:t>
            </a:r>
          </a:p>
          <a:p>
            <a:pPr lvl="1"/>
            <a:r>
              <a:rPr lang="en-US" sz="1400" dirty="0" smtClean="0">
                <a:latin typeface="+mj-lt"/>
              </a:rPr>
              <a:t>Next Tasks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  <a:latin typeface="+mj-lt"/>
              </a:rPr>
              <a:t>Close-out meeting June 14</a:t>
            </a:r>
            <a:endParaRPr lang="en-US" sz="1400" dirty="0" smtClean="0">
              <a:solidFill>
                <a:srgbClr val="00B050"/>
              </a:solidFill>
              <a:latin typeface="+mj-lt"/>
            </a:endParaRPr>
          </a:p>
          <a:p>
            <a:pPr lvl="1"/>
            <a:endParaRPr lang="en-US" sz="1400" dirty="0" smtClean="0"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8002"/>
            <a:ext cx="7696200" cy="553998"/>
          </a:xfrm>
        </p:spPr>
        <p:txBody>
          <a:bodyPr/>
          <a:lstStyle/>
          <a:p>
            <a:r>
              <a:rPr lang="en-US" sz="3000" kern="1200" dirty="0" smtClean="0">
                <a:solidFill>
                  <a:schemeClr val="tx1"/>
                </a:solidFill>
                <a:effectLst/>
                <a:latin typeface="Arial Narrow" pitchFamily="34" charset="0"/>
                <a:ea typeface="+mj-ea"/>
                <a:cs typeface="Arial" pitchFamily="34" charset="0"/>
              </a:rPr>
              <a:t>May </a:t>
            </a:r>
            <a:r>
              <a:rPr lang="en-US" dirty="0" smtClean="0"/>
              <a:t>DUC Enterprise™ (TVA)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0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066800"/>
            <a:ext cx="8296275" cy="510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 smtClean="0">
              <a:solidFill>
                <a:srgbClr val="00800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175" lvl="2" indent="0">
              <a:spcBef>
                <a:spcPts val="0"/>
              </a:spcBef>
              <a:buNone/>
            </a:pPr>
            <a:r>
              <a:rPr lang="en-US" sz="1400" b="1" u="sng" dirty="0" smtClean="0">
                <a:latin typeface="+mn-lt"/>
              </a:rPr>
              <a:t>Customer Status</a:t>
            </a:r>
          </a:p>
          <a:p>
            <a:pPr lvl="0"/>
            <a:r>
              <a:rPr lang="en-US" sz="1400" dirty="0"/>
              <a:t>National Grid </a:t>
            </a:r>
            <a:r>
              <a:rPr lang="en-US" sz="1400" dirty="0" smtClean="0"/>
              <a:t>Apparatus </a:t>
            </a:r>
            <a:r>
              <a:rPr lang="en-US" sz="1400" dirty="0"/>
              <a:t>DUC-E -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doblewiki.doble.com:8443/display/PROD/National+Grid</a:t>
            </a:r>
            <a:endParaRPr lang="en-US" sz="1400" dirty="0" smtClean="0"/>
          </a:p>
          <a:p>
            <a:pPr lvl="1"/>
            <a:r>
              <a:rPr lang="en-US" sz="1400" dirty="0" smtClean="0"/>
              <a:t>66 DUCs</a:t>
            </a:r>
          </a:p>
          <a:p>
            <a:pPr lvl="1"/>
            <a:r>
              <a:rPr lang="en-US" sz="1400" dirty="0" smtClean="0">
                <a:solidFill>
                  <a:srgbClr val="00B050"/>
                </a:solidFill>
                <a:latin typeface="+mj-lt"/>
              </a:rPr>
              <a:t>Bringing back in groups to install new software image with updated applications, remote update application, remote access application, and to fix the NETBIOS issue (contractual commitment – about half done)</a:t>
            </a:r>
          </a:p>
          <a:p>
            <a:pPr lvl="1"/>
            <a:r>
              <a:rPr lang="en-US" sz="1400" dirty="0" smtClean="0">
                <a:solidFill>
                  <a:srgbClr val="00B050"/>
                </a:solidFill>
                <a:latin typeface="+mj-lt"/>
              </a:rPr>
              <a:t>Licenses received for remote update capability</a:t>
            </a:r>
          </a:p>
          <a:p>
            <a:pPr lvl="1"/>
            <a:r>
              <a:rPr lang="en-US" sz="1400" dirty="0" smtClean="0">
                <a:solidFill>
                  <a:srgbClr val="00B050"/>
                </a:solidFill>
                <a:latin typeface="+mj-lt"/>
              </a:rPr>
              <a:t>Added new enhanced folder structure 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  <a:latin typeface="+mj-lt"/>
              </a:rPr>
              <a:t>Testing software image.  Engineering will reimage first batch of DUCs due to issues encountered with wireless broadband connectivity and need for more detailed instructions for Whalley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dobleSYNC </a:t>
            </a:r>
            <a:r>
              <a:rPr lang="en-US" dirty="0" smtClean="0">
                <a:solidFill>
                  <a:srgbClr val="00B050"/>
                </a:solidFill>
              </a:rPr>
              <a:t>released </a:t>
            </a:r>
            <a:r>
              <a:rPr lang="en-US" dirty="0">
                <a:solidFill>
                  <a:srgbClr val="00B050"/>
                </a:solidFill>
              </a:rPr>
              <a:t>to support large file </a:t>
            </a:r>
            <a:r>
              <a:rPr lang="en-US" dirty="0" smtClean="0">
                <a:solidFill>
                  <a:srgbClr val="00B050"/>
                </a:solidFill>
              </a:rPr>
              <a:t>sizes (1.0.1.114)</a:t>
            </a:r>
            <a:endParaRPr lang="en-US" sz="1400" dirty="0" smtClean="0">
              <a:solidFill>
                <a:srgbClr val="00B050"/>
              </a:solidFill>
              <a:latin typeface="+mj-lt"/>
            </a:endParaRPr>
          </a:p>
          <a:p>
            <a:pPr lvl="0"/>
            <a:r>
              <a:rPr lang="en-US" sz="1400" dirty="0" smtClean="0">
                <a:latin typeface="+mj-lt"/>
              </a:rPr>
              <a:t>National Grid Protection </a:t>
            </a:r>
            <a:r>
              <a:rPr lang="en-US" sz="1400" dirty="0">
                <a:latin typeface="+mj-lt"/>
              </a:rPr>
              <a:t>DUC-E </a:t>
            </a:r>
            <a:r>
              <a:rPr lang="en-US" sz="1400" dirty="0" smtClean="0">
                <a:latin typeface="+mj-lt"/>
              </a:rPr>
              <a:t>Pilot - </a:t>
            </a:r>
            <a:r>
              <a:rPr lang="en-US" sz="1400" dirty="0" smtClean="0">
                <a:latin typeface="+mj-lt"/>
                <a:hlinkClick r:id="rId3"/>
              </a:rPr>
              <a:t>https</a:t>
            </a:r>
            <a:r>
              <a:rPr lang="en-US" sz="1400" dirty="0">
                <a:latin typeface="+mj-lt"/>
                <a:hlinkClick r:id="rId3"/>
              </a:rPr>
              <a:t>://doblewiki.doble.com:8443/display/PROD/National+Grid+--+</a:t>
            </a:r>
            <a:r>
              <a:rPr lang="en-US" sz="1400" dirty="0" smtClean="0">
                <a:latin typeface="+mj-lt"/>
                <a:hlinkClick r:id="rId3"/>
              </a:rPr>
              <a:t>Protection+Pilot</a:t>
            </a:r>
            <a:endParaRPr lang="en-US" sz="1400" dirty="0" smtClean="0">
              <a:latin typeface="+mj-lt"/>
            </a:endParaRPr>
          </a:p>
          <a:p>
            <a:pPr lvl="1"/>
            <a:r>
              <a:rPr lang="en-US" sz="1400" dirty="0" smtClean="0">
                <a:latin typeface="+mj-lt"/>
              </a:rPr>
              <a:t>Description</a:t>
            </a:r>
          </a:p>
          <a:p>
            <a:pPr lvl="2"/>
            <a:r>
              <a:rPr lang="en-US" sz="1400" dirty="0" smtClean="0">
                <a:latin typeface="+mj-lt"/>
              </a:rPr>
              <a:t>Protection</a:t>
            </a:r>
          </a:p>
          <a:p>
            <a:pPr lvl="2"/>
            <a:r>
              <a:rPr lang="en-US" sz="1400" dirty="0" smtClean="0">
                <a:latin typeface="+mj-lt"/>
              </a:rPr>
              <a:t>10 DUCs</a:t>
            </a:r>
          </a:p>
          <a:p>
            <a:pPr lvl="1"/>
            <a:r>
              <a:rPr lang="en-US" sz="1400" dirty="0" smtClean="0">
                <a:latin typeface="+mj-lt"/>
              </a:rPr>
              <a:t>Risks</a:t>
            </a:r>
            <a:endParaRPr lang="en-US" sz="1400" dirty="0">
              <a:latin typeface="+mj-lt"/>
            </a:endParaRPr>
          </a:p>
          <a:p>
            <a:pPr lvl="1"/>
            <a:r>
              <a:rPr lang="en-US" sz="1400" dirty="0" smtClean="0">
                <a:latin typeface="+mj-lt"/>
              </a:rPr>
              <a:t>Completed </a:t>
            </a:r>
            <a:r>
              <a:rPr lang="en-US" sz="1400" dirty="0">
                <a:latin typeface="+mj-lt"/>
              </a:rPr>
              <a:t>Tasks</a:t>
            </a:r>
          </a:p>
          <a:p>
            <a:pPr lvl="2"/>
            <a:r>
              <a:rPr lang="en-US" sz="1400" b="1" dirty="0" smtClean="0">
                <a:solidFill>
                  <a:srgbClr val="00B050"/>
                </a:solidFill>
                <a:latin typeface="+mj-lt"/>
              </a:rPr>
              <a:t>Opportunity </a:t>
            </a:r>
            <a:r>
              <a:rPr lang="en-US" sz="1400" b="1" dirty="0">
                <a:solidFill>
                  <a:srgbClr val="00B050"/>
                </a:solidFill>
                <a:latin typeface="+mj-lt"/>
              </a:rPr>
              <a:t>review meeting Jan 14 1pm (Nat’l Grid, Albany</a:t>
            </a:r>
            <a:r>
              <a:rPr lang="en-US" sz="1400" b="1" dirty="0" smtClean="0">
                <a:solidFill>
                  <a:srgbClr val="00B050"/>
                </a:solidFill>
                <a:latin typeface="+mj-lt"/>
              </a:rPr>
              <a:t>)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Meeting 4/20 to discuss </a:t>
            </a:r>
            <a:r>
              <a:rPr lang="en-US" b="1" dirty="0" smtClean="0">
                <a:solidFill>
                  <a:srgbClr val="00B050"/>
                </a:solidFill>
              </a:rPr>
              <a:t>requirements</a:t>
            </a:r>
          </a:p>
          <a:p>
            <a:pPr lvl="2"/>
            <a:r>
              <a:rPr lang="en-US" sz="1400" b="1" dirty="0" smtClean="0">
                <a:solidFill>
                  <a:srgbClr val="00B050"/>
                </a:solidFill>
                <a:latin typeface="+mj-lt"/>
              </a:rPr>
              <a:t>15 Dell DUCs and accessories on order</a:t>
            </a:r>
            <a:endParaRPr lang="en-US" sz="1400" dirty="0">
              <a:solidFill>
                <a:srgbClr val="FFFF00"/>
              </a:solidFill>
              <a:latin typeface="+mj-lt"/>
            </a:endParaRPr>
          </a:p>
          <a:p>
            <a:pPr lvl="1"/>
            <a:r>
              <a:rPr lang="en-US" sz="1400" dirty="0" smtClean="0">
                <a:latin typeface="+mj-lt"/>
              </a:rPr>
              <a:t>In Progress Tasks</a:t>
            </a:r>
          </a:p>
          <a:p>
            <a:pPr lvl="1"/>
            <a:r>
              <a:rPr lang="en-US" sz="1400" dirty="0" smtClean="0">
                <a:latin typeface="+mj-lt"/>
              </a:rPr>
              <a:t>Next Tasks</a:t>
            </a:r>
          </a:p>
          <a:p>
            <a:pPr lvl="2"/>
            <a:r>
              <a:rPr lang="en-US" sz="1400" b="1" dirty="0" smtClean="0">
                <a:solidFill>
                  <a:srgbClr val="FF0000"/>
                </a:solidFill>
                <a:latin typeface="+mj-lt"/>
              </a:rPr>
              <a:t>PO and requirements</a:t>
            </a:r>
          </a:p>
          <a:p>
            <a:pPr lvl="1"/>
            <a:endParaRPr lang="en-US" sz="1400" dirty="0" smtClean="0"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8002"/>
            <a:ext cx="7696200" cy="553998"/>
          </a:xfrm>
        </p:spPr>
        <p:txBody>
          <a:bodyPr/>
          <a:lstStyle/>
          <a:p>
            <a:r>
              <a:rPr lang="en-US" sz="3000" kern="1200" dirty="0" smtClean="0">
                <a:solidFill>
                  <a:schemeClr val="tx1"/>
                </a:solidFill>
                <a:effectLst/>
                <a:latin typeface="Arial Narrow" pitchFamily="34" charset="0"/>
                <a:ea typeface="+mj-ea"/>
                <a:cs typeface="Arial" pitchFamily="34" charset="0"/>
              </a:rPr>
              <a:t>May </a:t>
            </a:r>
            <a:r>
              <a:rPr lang="en-US" dirty="0" smtClean="0"/>
              <a:t>DUC Enterprise™ (National Grid)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6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\\engtools\Projects\On-Going\Mseries and DTA\M7\E - Tech Pubs\Photos\M7 Rev3 - high res\IMG_43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7" y="2854714"/>
            <a:ext cx="2286000" cy="114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36794" cy="553998"/>
          </a:xfrm>
        </p:spPr>
        <p:txBody>
          <a:bodyPr/>
          <a:lstStyle/>
          <a:p>
            <a:r>
              <a:rPr lang="en-US" dirty="0" smtClean="0"/>
              <a:t>M-Series Engineering Development Plans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334000" y="834721"/>
            <a:ext cx="0" cy="49530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967382" y="1076980"/>
            <a:ext cx="16519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Hardware</a:t>
            </a:r>
            <a:endParaRPr lang="en-US" sz="2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239480" y="1076980"/>
            <a:ext cx="15329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Software</a:t>
            </a:r>
            <a:endParaRPr lang="en-US" sz="2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232" y="1905000"/>
            <a:ext cx="1182413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140" y="3048000"/>
            <a:ext cx="968281" cy="143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6096000" y="3276600"/>
            <a:ext cx="19050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  <a:effectLst>
            <a:glow>
              <a:schemeClr val="bg1"/>
            </a:glow>
            <a:outerShdw sx="1000" sy="1000" rotWithShape="0">
              <a:srgbClr val="000000"/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  <a:sp3d>
            <a:bevelT w="0" h="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DTA6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16015" y="1535668"/>
            <a:ext cx="144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M4100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36750" y="2690336"/>
            <a:ext cx="135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M7100</a:t>
            </a:r>
            <a:endParaRPr lang="en-US" dirty="0"/>
          </a:p>
        </p:txBody>
      </p:sp>
      <p:pic>
        <p:nvPicPr>
          <p:cNvPr id="39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79" y="4200525"/>
            <a:ext cx="92502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1132379" y="3897868"/>
            <a:ext cx="92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M7110</a:t>
            </a:r>
            <a:endParaRPr lang="en-US" dirty="0"/>
          </a:p>
        </p:txBody>
      </p:sp>
      <p:pic>
        <p:nvPicPr>
          <p:cNvPr id="41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79" y="5191125"/>
            <a:ext cx="92502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132380" y="4876800"/>
            <a:ext cx="92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M7120</a:t>
            </a:r>
            <a:endParaRPr lang="en-US" dirty="0"/>
          </a:p>
        </p:txBody>
      </p:sp>
      <p:pic>
        <p:nvPicPr>
          <p:cNvPr id="43" name="Picture 1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029200"/>
            <a:ext cx="1513027" cy="805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273766" y="4648200"/>
            <a:ext cx="151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M7200</a:t>
            </a:r>
            <a:endParaRPr lang="en-US" dirty="0"/>
          </a:p>
        </p:txBody>
      </p:sp>
      <p:pic>
        <p:nvPicPr>
          <p:cNvPr id="46" name="Picture 2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51" y="1905000"/>
            <a:ext cx="1440849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3345789" y="1600200"/>
            <a:ext cx="120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DUC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513232" y="2743200"/>
            <a:ext cx="108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M7-Truck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096000" y="1752600"/>
            <a:ext cx="19050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DTAFv5.7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096000" y="2526268"/>
            <a:ext cx="1905000" cy="4455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M4Kv4.2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96000" y="4038600"/>
            <a:ext cx="1905000" cy="450242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  <a:effectLst>
            <a:glow>
              <a:schemeClr val="bg1"/>
            </a:glow>
            <a:outerShdw sx="1000" sy="1000" rotWithShape="0">
              <a:srgbClr val="000000"/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  <a:sp3d>
            <a:bevelT w="0" h="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DTA7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096000" y="4807558"/>
            <a:ext cx="1905000" cy="450242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  <a:effectLst>
            <a:glow>
              <a:schemeClr val="bg1"/>
            </a:glow>
            <a:outerShdw sx="1000" sy="1000" rotWithShape="0">
              <a:srgbClr val="000000"/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  <a:sp3d>
            <a:bevelT w="0" h="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DTA Web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96000" y="5562600"/>
            <a:ext cx="1905000" cy="450242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  <a:effectLst>
            <a:glow>
              <a:schemeClr val="bg1"/>
            </a:glow>
            <a:outerShdw sx="1000" sy="1000" rotWithShape="0">
              <a:srgbClr val="000000"/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  <a:sp3d>
            <a:bevelT w="0" h="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DUC Launcher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05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066800"/>
            <a:ext cx="8296275" cy="510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 smtClean="0">
              <a:solidFill>
                <a:srgbClr val="00800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175" lvl="2" indent="0">
              <a:spcBef>
                <a:spcPts val="0"/>
              </a:spcBef>
              <a:buNone/>
            </a:pPr>
            <a:r>
              <a:rPr lang="en-US" sz="1600" b="1" u="sng" dirty="0" smtClean="0">
                <a:latin typeface="+mn-lt"/>
              </a:rPr>
              <a:t>Additional </a:t>
            </a:r>
            <a:r>
              <a:rPr lang="en-US" sz="1600" b="1" u="sng" dirty="0" err="1" smtClean="0">
                <a:latin typeface="+mn-lt"/>
              </a:rPr>
              <a:t>Opportunites</a:t>
            </a:r>
            <a:endParaRPr lang="en-US" sz="1600" b="1" u="sng" dirty="0" smtClean="0">
              <a:latin typeface="+mn-lt"/>
            </a:endParaRPr>
          </a:p>
          <a:p>
            <a:pPr marL="747713" indent="-285750">
              <a:tabLst>
                <a:tab pos="687388" algn="l"/>
              </a:tabLst>
            </a:pPr>
            <a:r>
              <a:rPr lang="en-US" sz="1400" dirty="0" smtClean="0">
                <a:latin typeface="+mj-lt"/>
              </a:rPr>
              <a:t>ITC Transmission – Purchase 5 DUCs to replace 5 M4200s (dobleSYNC, DTA Pro, SFRA</a:t>
            </a:r>
            <a:endParaRPr lang="en-US" sz="1400" dirty="0">
              <a:latin typeface="+mj-lt"/>
            </a:endParaRPr>
          </a:p>
          <a:p>
            <a:pPr marL="747713" indent="-285750">
              <a:tabLst>
                <a:tab pos="687388" algn="l"/>
              </a:tabLst>
            </a:pPr>
            <a:r>
              <a:rPr lang="en-US" sz="1400" dirty="0" smtClean="0">
                <a:latin typeface="+mj-lt"/>
              </a:rPr>
              <a:t>Xcel </a:t>
            </a:r>
            <a:r>
              <a:rPr lang="en-US" sz="1400" dirty="0">
                <a:latin typeface="+mj-lt"/>
              </a:rPr>
              <a:t>CIP compliant </a:t>
            </a:r>
            <a:r>
              <a:rPr lang="en-US" sz="1400" dirty="0" smtClean="0">
                <a:latin typeface="+mj-lt"/>
              </a:rPr>
              <a:t>mini-DUC:  Meeting week of 3/4, under review by Xcel compliance group </a:t>
            </a:r>
          </a:p>
          <a:p>
            <a:pPr marL="747713" indent="-285750">
              <a:tabLst>
                <a:tab pos="687388" algn="l"/>
              </a:tabLst>
            </a:pPr>
            <a:r>
              <a:rPr lang="en-US" sz="1400" dirty="0" err="1">
                <a:latin typeface="+mj-lt"/>
              </a:rPr>
              <a:t>ComEd</a:t>
            </a:r>
            <a:r>
              <a:rPr lang="en-US" sz="1400" dirty="0">
                <a:latin typeface="+mj-lt"/>
              </a:rPr>
              <a:t> (10 NERC CIP protection DUCs)</a:t>
            </a:r>
          </a:p>
          <a:p>
            <a:pPr marL="747713" indent="-285750">
              <a:tabLst>
                <a:tab pos="687388" algn="l"/>
              </a:tabLst>
            </a:pPr>
            <a:r>
              <a:rPr lang="en-US" sz="1400" dirty="0" smtClean="0">
                <a:latin typeface="+mj-lt"/>
              </a:rPr>
              <a:t>SCE </a:t>
            </a:r>
            <a:r>
              <a:rPr lang="en-US" sz="1400" dirty="0">
                <a:latin typeface="+mj-lt"/>
              </a:rPr>
              <a:t>(Southern California Edison) – </a:t>
            </a:r>
            <a:r>
              <a:rPr lang="en-US" sz="1400" dirty="0" smtClean="0">
                <a:latin typeface="+mj-lt"/>
              </a:rPr>
              <a:t>IT pushing </a:t>
            </a:r>
            <a:r>
              <a:rPr lang="en-US" sz="1400" dirty="0">
                <a:latin typeface="+mj-lt"/>
              </a:rPr>
              <a:t>to pursue their own solution</a:t>
            </a:r>
          </a:p>
          <a:p>
            <a:pPr marL="747713" indent="-285750">
              <a:tabLst>
                <a:tab pos="687388" algn="l"/>
              </a:tabLst>
            </a:pPr>
            <a:r>
              <a:rPr lang="en-US" sz="1400" dirty="0" smtClean="0">
                <a:latin typeface="+mj-lt"/>
              </a:rPr>
              <a:t>BC </a:t>
            </a:r>
            <a:r>
              <a:rPr lang="en-US" sz="1400" dirty="0">
                <a:latin typeface="+mj-lt"/>
              </a:rPr>
              <a:t>Hydro</a:t>
            </a:r>
          </a:p>
          <a:p>
            <a:pPr marL="747713" indent="-285750">
              <a:tabLst>
                <a:tab pos="687388" algn="l"/>
              </a:tabLst>
            </a:pPr>
            <a:r>
              <a:rPr lang="en-US" sz="1400" dirty="0" smtClean="0">
                <a:latin typeface="+mj-lt"/>
              </a:rPr>
              <a:t>Austin Energy</a:t>
            </a:r>
          </a:p>
          <a:p>
            <a:pPr marL="747713" indent="-285750">
              <a:tabLst>
                <a:tab pos="687388" algn="l"/>
              </a:tabLst>
            </a:pPr>
            <a:r>
              <a:rPr lang="en-US" sz="1400" dirty="0" err="1" smtClean="0">
                <a:latin typeface="+mj-lt"/>
              </a:rPr>
              <a:t>AETCo</a:t>
            </a:r>
            <a:r>
              <a:rPr lang="en-US" sz="1400" dirty="0" smtClean="0">
                <a:latin typeface="+mj-lt"/>
              </a:rPr>
              <a:t> (American Electrical Testing):  2 contractor DUCs for Eversource</a:t>
            </a:r>
          </a:p>
          <a:p>
            <a:pPr marL="747713" indent="-285750">
              <a:tabLst>
                <a:tab pos="687388" algn="l"/>
              </a:tabLst>
            </a:pPr>
            <a:r>
              <a:rPr lang="en-US" sz="1400" dirty="0" err="1" smtClean="0">
                <a:latin typeface="+mj-lt"/>
              </a:rPr>
              <a:t>Oncor</a:t>
            </a:r>
            <a:r>
              <a:rPr lang="en-US" sz="1400" dirty="0" smtClean="0">
                <a:latin typeface="+mj-lt"/>
              </a:rPr>
              <a:t>:  Pilot Protection </a:t>
            </a:r>
            <a:r>
              <a:rPr lang="en-US" sz="1400" smtClean="0">
                <a:latin typeface="+mj-lt"/>
              </a:rPr>
              <a:t>and Apparatus</a:t>
            </a:r>
            <a:endParaRPr lang="en-US" sz="1400" dirty="0" smtClean="0">
              <a:latin typeface="+mj-lt"/>
            </a:endParaRPr>
          </a:p>
          <a:p>
            <a:pPr marL="747713" indent="-285750">
              <a:tabLst>
                <a:tab pos="687388" algn="l"/>
              </a:tabLst>
            </a:pPr>
            <a:endParaRPr lang="en-US" sz="1400" dirty="0">
              <a:latin typeface="+mj-lt"/>
            </a:endParaRPr>
          </a:p>
          <a:p>
            <a:pPr marL="3175" lvl="2" indent="0">
              <a:spcBef>
                <a:spcPts val="0"/>
              </a:spcBef>
              <a:buNone/>
            </a:pPr>
            <a:r>
              <a:rPr lang="en-US" sz="1600" b="1" u="sng" dirty="0" smtClean="0"/>
              <a:t>Other</a:t>
            </a:r>
            <a:endParaRPr lang="en-US" sz="1600" b="1" u="sng" dirty="0"/>
          </a:p>
          <a:p>
            <a:pPr marL="747713" indent="-285750">
              <a:tabLst>
                <a:tab pos="687388" algn="l"/>
              </a:tabLst>
            </a:pPr>
            <a:r>
              <a:rPr lang="en-US" sz="1400" dirty="0" smtClean="0"/>
              <a:t>Security evaluation by Abidance with summary report that can be used as a sales tool.  SOW in process.</a:t>
            </a:r>
            <a:endParaRPr lang="en-US" sz="1400" dirty="0"/>
          </a:p>
          <a:p>
            <a:pPr marL="747713" indent="-285750">
              <a:tabLst>
                <a:tab pos="687388" algn="l"/>
              </a:tabLst>
            </a:pPr>
            <a:endParaRPr lang="en-US" sz="1400" dirty="0" smtClean="0">
              <a:latin typeface="+mj-lt"/>
            </a:endParaRPr>
          </a:p>
          <a:p>
            <a:pPr marL="747713" indent="-285750">
              <a:tabLst>
                <a:tab pos="687388" algn="l"/>
              </a:tabLst>
            </a:pPr>
            <a:endParaRPr lang="en-US" sz="1400" dirty="0">
              <a:latin typeface="+mj-lt"/>
            </a:endParaRPr>
          </a:p>
          <a:p>
            <a:pPr marL="0" lvl="0" indent="0">
              <a:buNone/>
            </a:pPr>
            <a:endParaRPr lang="en-US" sz="1400" dirty="0" smtClean="0">
              <a:latin typeface="+mj-lt"/>
            </a:endParaRPr>
          </a:p>
          <a:p>
            <a:pPr lvl="1"/>
            <a:endParaRPr lang="en-US" sz="1400" dirty="0" smtClean="0"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8002"/>
            <a:ext cx="7848600" cy="461665"/>
          </a:xfrm>
        </p:spPr>
        <p:txBody>
          <a:bodyPr/>
          <a:lstStyle/>
          <a:p>
            <a:r>
              <a:rPr lang="en-US" sz="2400" kern="1200" dirty="0" smtClean="0">
                <a:solidFill>
                  <a:schemeClr val="tx1"/>
                </a:solidFill>
                <a:effectLst/>
              </a:rPr>
              <a:t>May </a:t>
            </a:r>
            <a:r>
              <a:rPr lang="en-US" sz="2400" dirty="0" smtClean="0"/>
              <a:t>DUC Enterprise™ (Additional Opportunities)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505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/>
          <p:cNvCxnSpPr/>
          <p:nvPr/>
        </p:nvCxnSpPr>
        <p:spPr>
          <a:xfrm>
            <a:off x="6080460" y="1540721"/>
            <a:ext cx="7631" cy="423942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5492848" y="1531159"/>
            <a:ext cx="7631" cy="423942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048185" y="1540721"/>
            <a:ext cx="7631" cy="423942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668769" y="1522490"/>
            <a:ext cx="7631" cy="423942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553998"/>
          </a:xfrm>
        </p:spPr>
        <p:txBody>
          <a:bodyPr/>
          <a:lstStyle/>
          <a:p>
            <a:r>
              <a:rPr lang="en-US" dirty="0" smtClean="0"/>
              <a:t>FY2016 DUC Enterprise™ Development Plan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394" y="3568177"/>
            <a:ext cx="1406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Infrastructure </a:t>
            </a:r>
            <a:r>
              <a:rPr lang="en-US" sz="1400" dirty="0" smtClean="0">
                <a:sym typeface="Wingdings" pitchFamily="2" charset="2"/>
              </a:rPr>
              <a:t></a:t>
            </a:r>
            <a:endParaRPr lang="en-US" sz="1400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50010" y="3263513"/>
            <a:ext cx="822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50010" y="4170131"/>
            <a:ext cx="822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-6693" y="4431268"/>
            <a:ext cx="99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ym typeface="Wingdings" pitchFamily="2" charset="2"/>
              </a:rPr>
              <a:t>Offering </a:t>
            </a:r>
            <a:endParaRPr lang="en-US" sz="1400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264097" y="5194816"/>
            <a:ext cx="822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-76200" y="5454134"/>
            <a:ext cx="1176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Customers </a:t>
            </a:r>
            <a:r>
              <a:rPr lang="en-US" sz="1400" dirty="0" smtClean="0">
                <a:sym typeface="Wingdings" pitchFamily="2" charset="2"/>
              </a:rPr>
              <a:t></a:t>
            </a:r>
            <a:endParaRPr lang="en-US" sz="1400" dirty="0"/>
          </a:p>
        </p:txBody>
      </p:sp>
      <p:grpSp>
        <p:nvGrpSpPr>
          <p:cNvPr id="71" name="Group 70"/>
          <p:cNvGrpSpPr/>
          <p:nvPr/>
        </p:nvGrpSpPr>
        <p:grpSpPr>
          <a:xfrm>
            <a:off x="1272385" y="1133027"/>
            <a:ext cx="7643015" cy="396026"/>
            <a:chOff x="738984" y="2270975"/>
            <a:chExt cx="7643015" cy="396026"/>
          </a:xfrm>
        </p:grpSpPr>
        <p:sp>
          <p:nvSpPr>
            <p:cNvPr id="72" name="Flowchart: Magnetic Disk 71"/>
            <p:cNvSpPr/>
            <p:nvPr/>
          </p:nvSpPr>
          <p:spPr>
            <a:xfrm rot="16200000">
              <a:off x="770418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674456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74" name="Flowchart: Magnetic Disk 73"/>
            <p:cNvSpPr/>
            <p:nvPr/>
          </p:nvSpPr>
          <p:spPr>
            <a:xfrm rot="16200000">
              <a:off x="7047855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018123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76" name="Flowchart: Magnetic Disk 75"/>
            <p:cNvSpPr/>
            <p:nvPr/>
          </p:nvSpPr>
          <p:spPr>
            <a:xfrm rot="16200000">
              <a:off x="647356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443831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78" name="Flowchart: Magnetic Disk 77"/>
            <p:cNvSpPr/>
            <p:nvPr/>
          </p:nvSpPr>
          <p:spPr>
            <a:xfrm rot="16200000">
              <a:off x="589927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869539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80" name="Flowchart: Magnetic Disk 79"/>
            <p:cNvSpPr/>
            <p:nvPr/>
          </p:nvSpPr>
          <p:spPr>
            <a:xfrm rot="16200000">
              <a:off x="5242938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213205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82" name="Flowchart: Magnetic Disk 81"/>
            <p:cNvSpPr/>
            <p:nvPr/>
          </p:nvSpPr>
          <p:spPr>
            <a:xfrm rot="16200000">
              <a:off x="4668646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638913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84" name="Flowchart: Magnetic Disk 83"/>
            <p:cNvSpPr/>
            <p:nvPr/>
          </p:nvSpPr>
          <p:spPr>
            <a:xfrm rot="16200000">
              <a:off x="409435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064621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" name="Flowchart: Magnetic Disk 85"/>
            <p:cNvSpPr/>
            <p:nvPr/>
          </p:nvSpPr>
          <p:spPr>
            <a:xfrm rot="16200000">
              <a:off x="352006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490329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88" name="Flowchart: Magnetic Disk 87"/>
            <p:cNvSpPr/>
            <p:nvPr/>
          </p:nvSpPr>
          <p:spPr>
            <a:xfrm rot="16200000">
              <a:off x="2924817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895084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90" name="Flowchart: Magnetic Disk 89"/>
            <p:cNvSpPr/>
            <p:nvPr/>
          </p:nvSpPr>
          <p:spPr>
            <a:xfrm rot="16200000">
              <a:off x="226721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237479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92" name="Flowchart: Magnetic Disk 91"/>
            <p:cNvSpPr/>
            <p:nvPr/>
          </p:nvSpPr>
          <p:spPr>
            <a:xfrm rot="16200000">
              <a:off x="169291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663187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11</a:t>
              </a:r>
              <a:endParaRPr lang="en-US" dirty="0"/>
            </a:p>
          </p:txBody>
        </p:sp>
        <p:sp>
          <p:nvSpPr>
            <p:cNvPr id="94" name="Flowchart: Magnetic Disk 93"/>
            <p:cNvSpPr/>
            <p:nvPr/>
          </p:nvSpPr>
          <p:spPr>
            <a:xfrm rot="16200000">
              <a:off x="1035795" y="1989190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55645" y="2297669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1066800" y="5353907"/>
            <a:ext cx="875407" cy="5885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B050"/>
                </a:solidFill>
              </a:rPr>
              <a:t>Start Eversource</a:t>
            </a:r>
            <a:endParaRPr lang="en-US" sz="1200" dirty="0" smtClean="0">
              <a:solidFill>
                <a:srgbClr val="00B050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B050"/>
                </a:solidFill>
              </a:rPr>
              <a:t>Pilot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057400" y="5353907"/>
            <a:ext cx="624984" cy="5885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B050"/>
                </a:solidFill>
              </a:rPr>
              <a:t>Xcel</a:t>
            </a:r>
            <a:endParaRPr lang="en-US" sz="1200" dirty="0">
              <a:solidFill>
                <a:srgbClr val="00B050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798459" y="1524000"/>
            <a:ext cx="0" cy="193756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950859" y="1531159"/>
            <a:ext cx="0" cy="193756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888168" y="3429000"/>
            <a:ext cx="1008009" cy="6093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B050"/>
                </a:solidFill>
              </a:rPr>
              <a:t>Application Whitelisting Server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950859" y="3429000"/>
            <a:ext cx="877320" cy="6093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B050"/>
                </a:solidFill>
              </a:rPr>
              <a:t>Disk Encryption Server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3573769" y="1524000"/>
            <a:ext cx="7631" cy="423942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743200" y="5355417"/>
            <a:ext cx="1014007" cy="5885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B050"/>
                </a:solidFill>
              </a:rPr>
              <a:t>End Eversource</a:t>
            </a:r>
            <a:endParaRPr lang="en-US" sz="1200" dirty="0" smtClean="0">
              <a:solidFill>
                <a:srgbClr val="00B050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B050"/>
                </a:solidFill>
              </a:rPr>
              <a:t>Pilot Phase 1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857117" y="5351120"/>
            <a:ext cx="875407" cy="5885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B050"/>
                </a:solidFill>
              </a:rPr>
              <a:t>End TVA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B050"/>
                </a:solidFill>
              </a:rPr>
              <a:t>Pilot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00600" y="5351120"/>
            <a:ext cx="992185" cy="5885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B050"/>
                </a:solidFill>
              </a:rPr>
              <a:t>Start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B050"/>
                </a:solidFill>
              </a:rPr>
              <a:t>Eversource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B050"/>
                </a:solidFill>
              </a:rPr>
              <a:t>Pilot Phase 2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305409" y="6019799"/>
            <a:ext cx="1162191" cy="5885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cmpd="sng">
            <a:noFill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0000"/>
                </a:solidFill>
              </a:rPr>
              <a:t>Start Nat’l Grid Protection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0000"/>
                </a:solidFill>
              </a:rPr>
              <a:t>Pilot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878884" y="5351120"/>
            <a:ext cx="1198316" cy="5885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cmpd="sng">
            <a:noFill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FF00"/>
                </a:solidFill>
              </a:rPr>
              <a:t>Start Eversource Contractor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FF00"/>
                </a:solidFill>
              </a:rPr>
              <a:t>Pilot</a:t>
            </a:r>
            <a:endParaRPr lang="en-US" sz="1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04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Datacenter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sz="1800" dirty="0">
                <a:hlinkClick r:id="rId2" action="ppaction://hlinksldjump"/>
              </a:rPr>
              <a:t>Return to Table of Contents</a:t>
            </a:r>
            <a:endParaRPr lang="en-US" sz="1800" dirty="0"/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Engineering Datacenter Plan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9065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553998"/>
          </a:xfrm>
        </p:spPr>
        <p:txBody>
          <a:bodyPr/>
          <a:lstStyle/>
          <a:p>
            <a:pPr algn="ctr"/>
            <a:r>
              <a:rPr lang="en-US" dirty="0" smtClean="0"/>
              <a:t> Datacenter Security</a:t>
            </a:r>
            <a:endParaRPr lang="en-US" dirty="0"/>
          </a:p>
        </p:txBody>
      </p:sp>
      <p:sp>
        <p:nvSpPr>
          <p:cNvPr id="8" name="Vertical Text Placeholder 1"/>
          <p:cNvSpPr txBox="1">
            <a:spLocks/>
          </p:cNvSpPr>
          <p:nvPr/>
        </p:nvSpPr>
        <p:spPr>
          <a:xfrm>
            <a:off x="457200" y="1143000"/>
            <a:ext cx="8229600" cy="43433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Hosted Data Center</a:t>
            </a:r>
          </a:p>
          <a:p>
            <a:pPr lvl="2"/>
            <a:r>
              <a:rPr lang="en-US" dirty="0" smtClean="0"/>
              <a:t>SOC2</a:t>
            </a:r>
          </a:p>
          <a:p>
            <a:pPr lvl="2"/>
            <a:r>
              <a:rPr lang="en-US" dirty="0" smtClean="0"/>
              <a:t>24 Hour Security</a:t>
            </a:r>
          </a:p>
          <a:p>
            <a:pPr lvl="2"/>
            <a:r>
              <a:rPr lang="en-US" dirty="0" smtClean="0"/>
              <a:t>Badged Doble Employees</a:t>
            </a:r>
          </a:p>
          <a:p>
            <a:pPr lvl="2"/>
            <a:r>
              <a:rPr lang="en-US" dirty="0" smtClean="0"/>
              <a:t>Security Check In/ Out</a:t>
            </a:r>
          </a:p>
          <a:p>
            <a:pPr lvl="2"/>
            <a:r>
              <a:rPr lang="en-US" dirty="0" smtClean="0"/>
              <a:t>Secured Cabinets</a:t>
            </a:r>
          </a:p>
          <a:p>
            <a:pPr lvl="2"/>
            <a:r>
              <a:rPr lang="en-US" dirty="0" smtClean="0"/>
              <a:t>Secured rooms </a:t>
            </a:r>
          </a:p>
          <a:p>
            <a:pPr lvl="2"/>
            <a:r>
              <a:rPr lang="en-US" dirty="0" smtClean="0"/>
              <a:t>Biometric Entry</a:t>
            </a:r>
          </a:p>
          <a:p>
            <a:pPr lvl="2"/>
            <a:r>
              <a:rPr lang="en-US" dirty="0" smtClean="0"/>
              <a:t>Man Trap Zones</a:t>
            </a:r>
          </a:p>
          <a:p>
            <a:pPr marL="914400" lvl="2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8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553998"/>
          </a:xfrm>
        </p:spPr>
        <p:txBody>
          <a:bodyPr/>
          <a:lstStyle/>
          <a:p>
            <a:pPr algn="ctr"/>
            <a:r>
              <a:rPr lang="en-US" dirty="0" smtClean="0"/>
              <a:t> Datacenter Architecture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0" y="1371600"/>
            <a:ext cx="44972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100 MB to 100 MB Redundant Bandwidth  Host Data Center to Secondary Host Data Center </a:t>
            </a:r>
          </a:p>
          <a:p>
            <a:r>
              <a:rPr lang="en-US" sz="2000" dirty="0" smtClean="0"/>
              <a:t> </a:t>
            </a:r>
          </a:p>
          <a:p>
            <a:endParaRPr lang="en-US" sz="2000" dirty="0" smtClean="0"/>
          </a:p>
          <a:p>
            <a:pPr lvl="0"/>
            <a:endParaRPr lang="en-US" sz="2000" dirty="0"/>
          </a:p>
          <a:p>
            <a:endParaRPr lang="en-US" sz="20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64744"/>
            <a:ext cx="6629400" cy="361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182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553998"/>
          </a:xfrm>
        </p:spPr>
        <p:txBody>
          <a:bodyPr/>
          <a:lstStyle/>
          <a:p>
            <a:pPr algn="ctr"/>
            <a:r>
              <a:rPr lang="en-US" dirty="0" smtClean="0"/>
              <a:t> Datacenter Block Diagram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26785" y="990600"/>
            <a:ext cx="44972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Redundant architecture to provide reliable failover and uptime at each datacenter. </a:t>
            </a:r>
          </a:p>
          <a:p>
            <a:pPr algn="ctr"/>
            <a:r>
              <a:rPr lang="en-US" sz="2000" dirty="0" smtClean="0"/>
              <a:t> </a:t>
            </a:r>
          </a:p>
          <a:p>
            <a:pPr algn="ctr"/>
            <a:endParaRPr lang="en-US" sz="2000" dirty="0" smtClean="0"/>
          </a:p>
          <a:p>
            <a:pPr lvl="0" algn="ctr"/>
            <a:endParaRPr lang="en-US" sz="2000" dirty="0"/>
          </a:p>
          <a:p>
            <a:pPr algn="ctr"/>
            <a:endParaRPr lang="en-US" sz="20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86000"/>
            <a:ext cx="4546191" cy="391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779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553998"/>
          </a:xfrm>
        </p:spPr>
        <p:txBody>
          <a:bodyPr/>
          <a:lstStyle/>
          <a:p>
            <a:pPr algn="ctr"/>
            <a:r>
              <a:rPr lang="en-US" dirty="0" smtClean="0"/>
              <a:t> Datacenter Hardware Configuration 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786911"/>
            <a:ext cx="1671410" cy="240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43200"/>
            <a:ext cx="2981325" cy="242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1066799"/>
            <a:ext cx="85977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Both Datacenters built with the exact hardware and configuration to reduce </a:t>
            </a:r>
          </a:p>
          <a:p>
            <a:r>
              <a:rPr lang="en-US" dirty="0"/>
              <a:t> </a:t>
            </a:r>
            <a:r>
              <a:rPr lang="en-US" dirty="0" smtClean="0"/>
              <a:t>     probable cause issues.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Color coded cabling to quickly identify network maintenance and configuration needs.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743200"/>
            <a:ext cx="2519497" cy="248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993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553998"/>
          </a:xfrm>
        </p:spPr>
        <p:txBody>
          <a:bodyPr/>
          <a:lstStyle/>
          <a:p>
            <a:pPr algn="ctr"/>
            <a:r>
              <a:rPr lang="en-US" dirty="0" smtClean="0"/>
              <a:t>Datacenter NOC Systems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1066799"/>
            <a:ext cx="779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Robust Monitoring System that is expandable to the needs of each application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200"/>
            <a:ext cx="6664989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60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553998"/>
          </a:xfrm>
        </p:spPr>
        <p:txBody>
          <a:bodyPr/>
          <a:lstStyle/>
          <a:p>
            <a:pPr algn="ctr"/>
            <a:r>
              <a:rPr lang="en-US" dirty="0" smtClean="0"/>
              <a:t>Datacenter NOC Systems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8000" y="914400"/>
            <a:ext cx="8552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Robust Monitoring System with the ability to view our product website, as a simulated</a:t>
            </a:r>
          </a:p>
          <a:p>
            <a:r>
              <a:rPr lang="en-US" dirty="0"/>
              <a:t> </a:t>
            </a:r>
            <a:r>
              <a:rPr lang="en-US" dirty="0" smtClean="0"/>
              <a:t>    customer to ensure proper response times at the website level.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236" y="1560731"/>
            <a:ext cx="4201697" cy="473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86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553998"/>
          </a:xfrm>
        </p:spPr>
        <p:txBody>
          <a:bodyPr/>
          <a:lstStyle/>
          <a:p>
            <a:pPr algn="ctr"/>
            <a:r>
              <a:rPr lang="en-US" dirty="0" smtClean="0"/>
              <a:t>Datacenter NOC Systems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1066799"/>
            <a:ext cx="779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Robust Monitoring System that is expandable to the needs of each application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6905625" cy="432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64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engtools\Projects\On-Going\Mseries and DTA\M7\E - Tech Pubs\Photos\M7 Rev3 - high res\IMG_437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971800"/>
            <a:ext cx="5943002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M7100 </a:t>
            </a:r>
            <a:r>
              <a:rPr lang="en-US" dirty="0" smtClean="0"/>
              <a:t>Industrial Design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444817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7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066800"/>
            <a:ext cx="8296275" cy="510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 smtClean="0">
              <a:solidFill>
                <a:srgbClr val="00800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175" lvl="2" indent="0">
              <a:spcBef>
                <a:spcPts val="0"/>
              </a:spcBef>
              <a:buNone/>
            </a:pPr>
            <a:r>
              <a:rPr lang="en-US" sz="1400" b="1" u="sng" dirty="0" smtClean="0">
                <a:latin typeface="+mn-lt"/>
              </a:rPr>
              <a:t>Datacenter Activity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Data Center </a:t>
            </a:r>
            <a:r>
              <a:rPr lang="en-US" sz="1200" dirty="0" smtClean="0"/>
              <a:t>LA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 smtClean="0">
                <a:latin typeface="+mn-lt"/>
              </a:rPr>
              <a:t>DTAWEB build in progress. 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FF0000"/>
                </a:solidFill>
              </a:rPr>
              <a:t>Delayed until New </a:t>
            </a:r>
            <a:r>
              <a:rPr lang="en-US" sz="1200" dirty="0" err="1" smtClean="0">
                <a:solidFill>
                  <a:srgbClr val="FF0000"/>
                </a:solidFill>
              </a:rPr>
              <a:t>Simplivity</a:t>
            </a:r>
            <a:r>
              <a:rPr lang="en-US" sz="1200" dirty="0" smtClean="0">
                <a:solidFill>
                  <a:srgbClr val="FF0000"/>
                </a:solidFill>
              </a:rPr>
              <a:t> solution s in place. 6-2016.  This will now need to be reviewed since </a:t>
            </a:r>
            <a:r>
              <a:rPr lang="en-US" sz="1200" dirty="0" err="1" smtClean="0">
                <a:solidFill>
                  <a:srgbClr val="FF0000"/>
                </a:solidFill>
              </a:rPr>
              <a:t>Simplivity</a:t>
            </a:r>
            <a:r>
              <a:rPr lang="en-US" sz="1200" dirty="0" smtClean="0">
                <a:solidFill>
                  <a:srgbClr val="FF0000"/>
                </a:solidFill>
              </a:rPr>
              <a:t> has been delayed.  </a:t>
            </a:r>
          </a:p>
          <a:p>
            <a:pPr>
              <a:spcBef>
                <a:spcPts val="0"/>
              </a:spcBef>
            </a:pPr>
            <a:r>
              <a:rPr lang="en-US" sz="1200" dirty="0" smtClean="0">
                <a:latin typeface="+mn-lt"/>
              </a:rPr>
              <a:t>Data Center Failover Capability (first step) </a:t>
            </a:r>
            <a:r>
              <a:rPr lang="en-US" sz="1200" dirty="0"/>
              <a:t>Note that replication is in place but it is static data that is provided</a:t>
            </a:r>
            <a:r>
              <a:rPr lang="en-US" sz="1200" dirty="0" smtClean="0"/>
              <a:t>.</a:t>
            </a:r>
            <a:endParaRPr lang="en-US" sz="1200" dirty="0" smtClean="0">
              <a:latin typeface="+mn-lt"/>
            </a:endParaRPr>
          </a:p>
          <a:p>
            <a:pPr lvl="1">
              <a:spcBef>
                <a:spcPts val="0"/>
              </a:spcBef>
            </a:pPr>
            <a:r>
              <a:rPr lang="en-US" sz="1200" dirty="0" smtClean="0"/>
              <a:t>In </a:t>
            </a:r>
            <a:r>
              <a:rPr lang="en-US" sz="1200" dirty="0"/>
              <a:t>the event of detected data center failure there will be a failover from one Data Center to the other with a limited outage time</a:t>
            </a:r>
            <a:r>
              <a:rPr lang="en-US" sz="1200" dirty="0" smtClean="0"/>
              <a:t>.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en-US" sz="1200" dirty="0"/>
              <a:t>Delayed until New </a:t>
            </a:r>
            <a:r>
              <a:rPr lang="en-US" sz="1200" dirty="0" err="1"/>
              <a:t>Simplivity</a:t>
            </a:r>
            <a:r>
              <a:rPr lang="en-US" sz="1200" dirty="0"/>
              <a:t> solution s in place. </a:t>
            </a:r>
            <a:r>
              <a:rPr lang="en-US" sz="1200" dirty="0" smtClean="0"/>
              <a:t>6-2016.  </a:t>
            </a:r>
            <a:r>
              <a:rPr lang="en-US" sz="1200" dirty="0" smtClean="0">
                <a:solidFill>
                  <a:srgbClr val="FF0000"/>
                </a:solidFill>
              </a:rPr>
              <a:t>Delayed per executive team until 2017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olidFill>
                  <a:srgbClr val="FF0000"/>
                </a:solidFill>
              </a:rPr>
              <a:t>HA for the software product has been turned over to the SM.  Peter Santiago is working this solution in DEV.  Because of a need for licensing, new DEV and SQA environment/build this project is currently on hold.  No status update on decision from executive team.</a:t>
            </a:r>
            <a:endParaRPr lang="en-US" sz="12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1200" dirty="0">
                <a:solidFill>
                  <a:srgbClr val="008000"/>
                </a:solidFill>
              </a:rPr>
              <a:t>From a hardware perspective this has been completed and both Datacenters communicate successfully since July 2014.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olidFill>
                  <a:srgbClr val="008000"/>
                </a:solidFill>
                <a:latin typeface="+mn-lt"/>
              </a:rPr>
              <a:t>The </a:t>
            </a:r>
            <a:r>
              <a:rPr lang="en-US" sz="1200" dirty="0">
                <a:solidFill>
                  <a:srgbClr val="008000"/>
                </a:solidFill>
                <a:latin typeface="+mn-lt"/>
              </a:rPr>
              <a:t>ability to replicate data from one data center to another. </a:t>
            </a:r>
            <a:r>
              <a:rPr lang="en-US" sz="1200" dirty="0" smtClean="0">
                <a:solidFill>
                  <a:srgbClr val="008000"/>
                </a:solidFill>
                <a:latin typeface="+mn-lt"/>
              </a:rPr>
              <a:t> ARMS</a:t>
            </a:r>
            <a:r>
              <a:rPr lang="en-US" sz="1200" dirty="0">
                <a:solidFill>
                  <a:srgbClr val="008000"/>
                </a:solidFill>
                <a:latin typeface="+mn-lt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+mn-lt"/>
              </a:rPr>
              <a:t>and ProtectionWeb Completed.  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olidFill>
                  <a:srgbClr val="008000"/>
                </a:solidFill>
              </a:rPr>
              <a:t>DTAWEB is now fully replicated to the LA Datacenter. Completed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olidFill>
                  <a:srgbClr val="008000"/>
                </a:solidFill>
                <a:latin typeface="+mn-lt"/>
              </a:rPr>
              <a:t>Build two test PI servers for Peter Santiago and Luis Chaylian test HA PI HA in development.  This was successful.  Plan on completion 11-2014  Completed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olidFill>
                  <a:srgbClr val="008000"/>
                </a:solidFill>
              </a:rPr>
              <a:t>Build </a:t>
            </a:r>
            <a:r>
              <a:rPr lang="en-US" sz="1200" dirty="0">
                <a:solidFill>
                  <a:srgbClr val="008000"/>
                </a:solidFill>
              </a:rPr>
              <a:t>two test </a:t>
            </a:r>
            <a:r>
              <a:rPr lang="en-US" sz="1200" dirty="0" smtClean="0">
                <a:solidFill>
                  <a:srgbClr val="008000"/>
                </a:solidFill>
              </a:rPr>
              <a:t>AF </a:t>
            </a:r>
            <a:r>
              <a:rPr lang="en-US" sz="1200" dirty="0">
                <a:solidFill>
                  <a:srgbClr val="008000"/>
                </a:solidFill>
              </a:rPr>
              <a:t>servers for Peter Santiago </a:t>
            </a:r>
            <a:r>
              <a:rPr lang="en-US" sz="1200" dirty="0" smtClean="0">
                <a:solidFill>
                  <a:srgbClr val="00800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test </a:t>
            </a:r>
            <a:r>
              <a:rPr lang="en-US" sz="1200" dirty="0" smtClean="0">
                <a:solidFill>
                  <a:srgbClr val="008000"/>
                </a:solidFill>
              </a:rPr>
              <a:t>AF </a:t>
            </a:r>
            <a:r>
              <a:rPr lang="en-US" sz="1200" dirty="0">
                <a:solidFill>
                  <a:srgbClr val="008000"/>
                </a:solidFill>
              </a:rPr>
              <a:t>HA in development.  </a:t>
            </a:r>
            <a:r>
              <a:rPr lang="en-US" sz="1200" dirty="0" smtClean="0">
                <a:solidFill>
                  <a:srgbClr val="008000"/>
                </a:solidFill>
              </a:rPr>
              <a:t>Plan </a:t>
            </a:r>
            <a:r>
              <a:rPr lang="en-US" sz="1200" dirty="0">
                <a:solidFill>
                  <a:srgbClr val="008000"/>
                </a:solidFill>
              </a:rPr>
              <a:t>on completion </a:t>
            </a:r>
            <a:r>
              <a:rPr lang="en-US" sz="1200" dirty="0" smtClean="0">
                <a:solidFill>
                  <a:srgbClr val="008000"/>
                </a:solidFill>
              </a:rPr>
              <a:t>2-2015  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olidFill>
                  <a:srgbClr val="008000"/>
                </a:solidFill>
              </a:rPr>
              <a:t>Build two IIS Server Cluster for Peter Santiago to test web server failover HA – Completed 3-2015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olidFill>
                  <a:srgbClr val="008000"/>
                </a:solidFill>
              </a:rPr>
              <a:t>Build two </a:t>
            </a:r>
            <a:r>
              <a:rPr lang="en-US" sz="1200" dirty="0" smtClean="0">
                <a:solidFill>
                  <a:srgbClr val="008000"/>
                </a:solidFill>
              </a:rPr>
              <a:t>INF </a:t>
            </a:r>
            <a:r>
              <a:rPr lang="en-US" sz="1200" dirty="0">
                <a:solidFill>
                  <a:srgbClr val="008000"/>
                </a:solidFill>
              </a:rPr>
              <a:t>Server Cluster for Peter Santiago to test web server failover HA – Completed </a:t>
            </a:r>
            <a:r>
              <a:rPr lang="en-US" sz="1200" dirty="0" smtClean="0">
                <a:solidFill>
                  <a:srgbClr val="008000"/>
                </a:solidFill>
              </a:rPr>
              <a:t>4-2015</a:t>
            </a:r>
            <a:endParaRPr lang="en-US" sz="1200" dirty="0">
              <a:solidFill>
                <a:srgbClr val="008000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1200" dirty="0" smtClean="0">
                <a:solidFill>
                  <a:srgbClr val="008000"/>
                </a:solidFill>
              </a:rPr>
              <a:t>High </a:t>
            </a:r>
            <a:r>
              <a:rPr lang="en-US" sz="1200" dirty="0">
                <a:solidFill>
                  <a:srgbClr val="008000"/>
                </a:solidFill>
              </a:rPr>
              <a:t>Availability solution presented to the ARMS Engineering team for no outage product.   Identifying </a:t>
            </a:r>
            <a:r>
              <a:rPr lang="en-US" sz="1200" dirty="0" smtClean="0">
                <a:solidFill>
                  <a:srgbClr val="008000"/>
                </a:solidFill>
              </a:rPr>
              <a:t>design team </a:t>
            </a:r>
            <a:r>
              <a:rPr lang="en-US" sz="1200" dirty="0">
                <a:solidFill>
                  <a:srgbClr val="008000"/>
                </a:solidFill>
              </a:rPr>
              <a:t>to complete project. ETA 12/1</a:t>
            </a:r>
            <a:r>
              <a:rPr lang="en-US" sz="1200" dirty="0" smtClean="0">
                <a:solidFill>
                  <a:srgbClr val="008000"/>
                </a:solidFill>
              </a:rPr>
              <a:t>. Core Team: Peter Santiago, Louis Serio, Luis Chaylian, Michael Vashevko, Matt Garber and Jason Allison. –Completed  </a:t>
            </a:r>
            <a:endParaRPr lang="en-US" sz="1200" dirty="0" smtClean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1200" u="sng" dirty="0" smtClean="0"/>
              <a:t>New hardware Solution to </a:t>
            </a:r>
            <a:r>
              <a:rPr lang="en-US" sz="1200" u="sng" dirty="0" err="1" smtClean="0"/>
              <a:t>Simplivity</a:t>
            </a:r>
            <a:r>
              <a:rPr lang="en-US" sz="1200" u="sng" dirty="0" smtClean="0"/>
              <a:t> will change the HA approach.  Old HA solution will not be needed. </a:t>
            </a:r>
            <a:r>
              <a:rPr lang="en-US" sz="1200" u="sng" dirty="0" smtClean="0">
                <a:solidFill>
                  <a:srgbClr val="FF0000"/>
                </a:solidFill>
              </a:rPr>
              <a:t>This is Now on hold. Push to bring back a committee to solve this project solution.</a:t>
            </a:r>
            <a:endParaRPr lang="en-US" sz="1200" u="sng" dirty="0" smtClean="0"/>
          </a:p>
          <a:p>
            <a:pPr>
              <a:spcBef>
                <a:spcPts val="0"/>
              </a:spcBef>
            </a:pPr>
            <a:r>
              <a:rPr lang="en-US" sz="1200" dirty="0" smtClean="0"/>
              <a:t>Load Balance /MULTI DNS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olidFill>
                  <a:srgbClr val="008000"/>
                </a:solidFill>
              </a:rPr>
              <a:t>This </a:t>
            </a:r>
            <a:r>
              <a:rPr lang="en-US" sz="1200" dirty="0">
                <a:solidFill>
                  <a:srgbClr val="008000"/>
                </a:solidFill>
              </a:rPr>
              <a:t>project is to prepare for software HA solution for ARMS and Doble applications. Plan on completion by </a:t>
            </a:r>
            <a:r>
              <a:rPr lang="en-US" sz="1200" dirty="0" smtClean="0">
                <a:solidFill>
                  <a:srgbClr val="008000"/>
                </a:solidFill>
              </a:rPr>
              <a:t>11/1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olidFill>
                  <a:srgbClr val="008000"/>
                </a:solidFill>
              </a:rPr>
              <a:t>Datacenter has NAT setup for Servers.  The ability to add multiple public IP addresses  pointing to both Datacenters is in place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olidFill>
                  <a:srgbClr val="008000"/>
                </a:solidFill>
              </a:rPr>
              <a:t>Load </a:t>
            </a:r>
            <a:r>
              <a:rPr lang="en-US" sz="1200" dirty="0">
                <a:solidFill>
                  <a:srgbClr val="008000"/>
                </a:solidFill>
              </a:rPr>
              <a:t>balancing is in review.  This is part of the initial Datacenter build. It will be needed as an enhancement to the software Load Balance through Multi DNS</a:t>
            </a:r>
            <a:r>
              <a:rPr lang="en-US" sz="1200" dirty="0" smtClean="0">
                <a:solidFill>
                  <a:srgbClr val="008000"/>
                </a:solidFill>
              </a:rPr>
              <a:t>.  Procured</a:t>
            </a:r>
          </a:p>
          <a:p>
            <a:pPr lvl="1">
              <a:spcBef>
                <a:spcPts val="0"/>
              </a:spcBef>
            </a:pPr>
            <a:r>
              <a:rPr lang="en-US" sz="1200" dirty="0" smtClean="0">
                <a:solidFill>
                  <a:srgbClr val="008000"/>
                </a:solidFill>
              </a:rPr>
              <a:t>Scheduled  three vendors for Q&amp;A for ARMS Software HA solutions. Quotes from three vendors have been presented.  </a:t>
            </a:r>
            <a:endParaRPr lang="en-US" sz="1200" dirty="0">
              <a:solidFill>
                <a:srgbClr val="008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1200" dirty="0" smtClean="0"/>
              <a:t>Hardware </a:t>
            </a:r>
            <a:r>
              <a:rPr lang="en-US" sz="1200" dirty="0"/>
              <a:t>Server/SAN </a:t>
            </a:r>
            <a:endParaRPr lang="en-US" sz="1200" dirty="0" smtClean="0"/>
          </a:p>
          <a:p>
            <a:pPr lvl="1">
              <a:spcBef>
                <a:spcPts val="0"/>
              </a:spcBef>
            </a:pPr>
            <a:r>
              <a:rPr lang="en-US" sz="1200" dirty="0" smtClean="0"/>
              <a:t>New </a:t>
            </a:r>
            <a:r>
              <a:rPr lang="en-US" sz="1200" dirty="0"/>
              <a:t>hardware Solution to </a:t>
            </a:r>
            <a:r>
              <a:rPr lang="en-US" sz="1200" dirty="0" err="1"/>
              <a:t>Simplivity</a:t>
            </a:r>
            <a:r>
              <a:rPr lang="en-US" sz="1200" dirty="0"/>
              <a:t> will </a:t>
            </a:r>
            <a:r>
              <a:rPr lang="en-US" sz="1200" dirty="0" smtClean="0"/>
              <a:t>solves this project.   Expected install of Q2 2016 </a:t>
            </a:r>
            <a:r>
              <a:rPr lang="en-US" sz="1200" dirty="0">
                <a:solidFill>
                  <a:srgbClr val="FF0000"/>
                </a:solidFill>
              </a:rPr>
              <a:t>Delayed per executive team until 2017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1200" dirty="0"/>
          </a:p>
          <a:p>
            <a:pPr marL="457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</a:pP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May Datacenter™ </a:t>
            </a:r>
            <a:r>
              <a:rPr lang="en-US" dirty="0"/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212554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066800"/>
            <a:ext cx="8296275" cy="5181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 smtClean="0">
              <a:solidFill>
                <a:srgbClr val="00800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175" lvl="2" indent="0">
              <a:spcBef>
                <a:spcPts val="0"/>
              </a:spcBef>
              <a:buNone/>
            </a:pPr>
            <a:r>
              <a:rPr lang="en-US" sz="1400" b="1" u="sng" dirty="0" smtClean="0">
                <a:latin typeface="+mn-lt"/>
              </a:rPr>
              <a:t>Datacenter Activity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8000"/>
                </a:solidFill>
              </a:rPr>
              <a:t>Antivirus Project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8000"/>
                </a:solidFill>
              </a:rPr>
              <a:t>Migrating to a more robust Sophos solution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8000"/>
                </a:solidFill>
              </a:rPr>
              <a:t>Cutover scheduled to be completed mid September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8000"/>
                </a:solidFill>
              </a:rPr>
              <a:t>Sophos Central Server </a:t>
            </a:r>
            <a:r>
              <a:rPr lang="en-US" sz="1100" dirty="0" smtClean="0">
                <a:solidFill>
                  <a:srgbClr val="008000"/>
                </a:solidFill>
              </a:rPr>
              <a:t>build: Completed</a:t>
            </a:r>
          </a:p>
          <a:p>
            <a:pPr lvl="1">
              <a:spcBef>
                <a:spcPts val="0"/>
              </a:spcBef>
            </a:pPr>
            <a:r>
              <a:rPr lang="en-US" sz="1100" dirty="0" smtClean="0"/>
              <a:t>Server reboots in production needed to fully assign the resource of servers. Scheduled June 2016 during OS patching</a:t>
            </a:r>
          </a:p>
          <a:p>
            <a:pPr>
              <a:spcBef>
                <a:spcPts val="0"/>
              </a:spcBef>
            </a:pPr>
            <a:r>
              <a:rPr lang="en-US" sz="1100" dirty="0" smtClean="0"/>
              <a:t>TAESA</a:t>
            </a:r>
          </a:p>
          <a:p>
            <a:pPr lvl="1">
              <a:spcBef>
                <a:spcPts val="0"/>
              </a:spcBef>
            </a:pPr>
            <a:r>
              <a:rPr lang="en-US" sz="1100" dirty="0" smtClean="0">
                <a:solidFill>
                  <a:srgbClr val="008000"/>
                </a:solidFill>
              </a:rPr>
              <a:t>DEG and </a:t>
            </a:r>
            <a:r>
              <a:rPr lang="en-US" sz="1100" dirty="0" err="1" smtClean="0">
                <a:solidFill>
                  <a:srgbClr val="008000"/>
                </a:solidFill>
              </a:rPr>
              <a:t>mDEG</a:t>
            </a:r>
            <a:r>
              <a:rPr lang="en-US" sz="1100" dirty="0" smtClean="0">
                <a:solidFill>
                  <a:srgbClr val="008000"/>
                </a:solidFill>
              </a:rPr>
              <a:t> Build completed</a:t>
            </a:r>
          </a:p>
          <a:p>
            <a:pPr lvl="1">
              <a:spcBef>
                <a:spcPts val="0"/>
              </a:spcBef>
            </a:pPr>
            <a:r>
              <a:rPr lang="en-US" sz="1100" dirty="0" smtClean="0"/>
              <a:t>IPSEC Tunnel-Waiting on TAESA information and schedule</a:t>
            </a:r>
            <a:endParaRPr lang="en-US" sz="1100" dirty="0"/>
          </a:p>
          <a:p>
            <a:pPr marL="0" indent="0">
              <a:spcBef>
                <a:spcPts val="0"/>
              </a:spcBef>
              <a:buNone/>
            </a:pPr>
            <a:endParaRPr lang="en-US" sz="11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1100" dirty="0" smtClean="0"/>
              <a:t>LAMAR IPSEC Removal.</a:t>
            </a:r>
          </a:p>
          <a:p>
            <a:pPr lvl="1">
              <a:spcBef>
                <a:spcPts val="0"/>
              </a:spcBef>
            </a:pPr>
            <a:r>
              <a:rPr lang="en-US" sz="1100" dirty="0" smtClean="0"/>
              <a:t>Tunnel removal and configuration to allow internet traffic for EXCEL LAMAR.  This was a unscheduled project.  Currently waiting on specs from Steve Conner to Ken Elkinson.</a:t>
            </a:r>
          </a:p>
          <a:p>
            <a:pPr lvl="1">
              <a:spcBef>
                <a:spcPts val="0"/>
              </a:spcBef>
            </a:pPr>
            <a:r>
              <a:rPr lang="en-US" sz="1100" dirty="0" smtClean="0"/>
              <a:t>Datacenter recommendation to have </a:t>
            </a:r>
            <a:r>
              <a:rPr lang="en-US" sz="1100" dirty="0" err="1" smtClean="0"/>
              <a:t>Doble</a:t>
            </a:r>
            <a:r>
              <a:rPr lang="en-US" sz="1100" dirty="0" smtClean="0"/>
              <a:t> Prime team send out their cellular solution for Prime.  IPSEC tunnel will be removed.</a:t>
            </a:r>
          </a:p>
          <a:p>
            <a:pPr>
              <a:spcBef>
                <a:spcPts val="0"/>
              </a:spcBef>
            </a:pPr>
            <a:r>
              <a:rPr lang="en-US" sz="1100" dirty="0" err="1" smtClean="0"/>
              <a:t>Eversource</a:t>
            </a:r>
            <a:r>
              <a:rPr lang="en-US" sz="1100" dirty="0" smtClean="0"/>
              <a:t> SFTP project:</a:t>
            </a:r>
          </a:p>
          <a:p>
            <a:pPr lvl="1">
              <a:spcBef>
                <a:spcPts val="0"/>
              </a:spcBef>
            </a:pPr>
            <a:r>
              <a:rPr lang="en-US" sz="1100" dirty="0" smtClean="0"/>
              <a:t>Build SFTP solution to host data for </a:t>
            </a:r>
            <a:r>
              <a:rPr lang="en-US" sz="1100" dirty="0" err="1" smtClean="0"/>
              <a:t>Eversource</a:t>
            </a:r>
            <a:r>
              <a:rPr lang="en-US" sz="1100" dirty="0" smtClean="0"/>
              <a:t> field personnel in Datacenter</a:t>
            </a:r>
          </a:p>
          <a:p>
            <a:pPr lvl="1">
              <a:spcBef>
                <a:spcPts val="0"/>
              </a:spcBef>
            </a:pPr>
            <a:r>
              <a:rPr lang="en-US" sz="1100" dirty="0" smtClean="0"/>
              <a:t>Target completion TBD</a:t>
            </a:r>
          </a:p>
          <a:p>
            <a:pPr lvl="1">
              <a:spcBef>
                <a:spcPts val="0"/>
              </a:spcBef>
            </a:pPr>
            <a:r>
              <a:rPr lang="en-US" sz="1100" dirty="0" smtClean="0"/>
              <a:t>Introduced appliance solution. 2 servers one for DSDC-BOS and LA.  </a:t>
            </a:r>
          </a:p>
          <a:p>
            <a:pPr lvl="1">
              <a:spcBef>
                <a:spcPts val="0"/>
              </a:spcBef>
            </a:pPr>
            <a:r>
              <a:rPr lang="en-US" sz="1100" dirty="0" smtClean="0"/>
              <a:t>Procured solution and built first phase server to be shipped to LA</a:t>
            </a:r>
            <a:endParaRPr lang="en-US" sz="1100" dirty="0"/>
          </a:p>
          <a:p>
            <a:pPr>
              <a:spcBef>
                <a:spcPts val="0"/>
              </a:spcBef>
            </a:pPr>
            <a:r>
              <a:rPr lang="en-US" sz="1100" dirty="0" smtClean="0"/>
              <a:t>ENOSERVE:</a:t>
            </a:r>
          </a:p>
          <a:p>
            <a:pPr lvl="1">
              <a:spcBef>
                <a:spcPts val="0"/>
              </a:spcBef>
            </a:pPr>
            <a:r>
              <a:rPr lang="en-US" sz="1100" dirty="0" smtClean="0"/>
              <a:t>Project to host Powerbase in the Datacenter </a:t>
            </a:r>
          </a:p>
          <a:p>
            <a:pPr lvl="1">
              <a:spcBef>
                <a:spcPts val="0"/>
              </a:spcBef>
            </a:pPr>
            <a:r>
              <a:rPr lang="en-US" sz="1100" dirty="0" smtClean="0"/>
              <a:t>Built Test server in DEV for testing. Waiting on team to test solution.</a:t>
            </a:r>
            <a:r>
              <a:rPr lang="en-US" sz="1100" dirty="0">
                <a:solidFill>
                  <a:srgbClr val="FF0000"/>
                </a:solidFill>
              </a:rPr>
              <a:t> On hold</a:t>
            </a:r>
            <a:endParaRPr lang="en-US" sz="1100" dirty="0" smtClean="0"/>
          </a:p>
          <a:p>
            <a:pPr lvl="1">
              <a:spcBef>
                <a:spcPts val="0"/>
              </a:spcBef>
            </a:pPr>
            <a:r>
              <a:rPr lang="en-US" sz="1100" dirty="0" smtClean="0"/>
              <a:t>Estimate given to Dave ready for needed equipment.  Waiting on determination of project.  </a:t>
            </a:r>
            <a:endParaRPr lang="en-US" sz="1100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1100" dirty="0" smtClean="0">
                <a:solidFill>
                  <a:srgbClr val="008000"/>
                </a:solidFill>
              </a:rPr>
              <a:t>TVA additional DEG Build</a:t>
            </a:r>
          </a:p>
          <a:p>
            <a:pPr lvl="1">
              <a:spcBef>
                <a:spcPts val="0"/>
              </a:spcBef>
            </a:pPr>
            <a:r>
              <a:rPr lang="en-US" sz="1100" dirty="0" smtClean="0">
                <a:solidFill>
                  <a:srgbClr val="008000"/>
                </a:solidFill>
              </a:rPr>
              <a:t>Build second DEG for TVA for pilot /LAB site. Plan on completion by 12-4-2014. Completed.  </a:t>
            </a:r>
          </a:p>
          <a:p>
            <a:pPr lvl="1">
              <a:spcBef>
                <a:spcPts val="0"/>
              </a:spcBef>
            </a:pPr>
            <a:r>
              <a:rPr lang="en-US" sz="1100" dirty="0" smtClean="0">
                <a:solidFill>
                  <a:srgbClr val="008000"/>
                </a:solidFill>
              </a:rPr>
              <a:t>TVA Shipped to TVA</a:t>
            </a:r>
          </a:p>
          <a:p>
            <a:pPr>
              <a:spcBef>
                <a:spcPts val="0"/>
              </a:spcBef>
            </a:pPr>
            <a:r>
              <a:rPr lang="en-US" sz="1100" dirty="0" smtClean="0"/>
              <a:t>TVA additional IPSEC Tunnel Build Cancelled .  On Hold.  </a:t>
            </a:r>
            <a:r>
              <a:rPr lang="en-US" sz="1100" dirty="0" smtClean="0">
                <a:solidFill>
                  <a:srgbClr val="FF0000"/>
                </a:solidFill>
              </a:rPr>
              <a:t>No status update from Solutions.</a:t>
            </a:r>
          </a:p>
          <a:p>
            <a:pPr>
              <a:spcBef>
                <a:spcPts val="0"/>
              </a:spcBef>
            </a:pPr>
            <a:r>
              <a:rPr lang="en-US" sz="1100" dirty="0" smtClean="0"/>
              <a:t>HP </a:t>
            </a:r>
            <a:r>
              <a:rPr lang="en-US" sz="1100" dirty="0"/>
              <a:t>Blade patching and firmware upgrade: Standard Maintenance</a:t>
            </a:r>
          </a:p>
          <a:p>
            <a:pPr lvl="1">
              <a:spcBef>
                <a:spcPts val="0"/>
              </a:spcBef>
            </a:pPr>
            <a:r>
              <a:rPr lang="en-US" sz="1100" dirty="0"/>
              <a:t>The  HP Blade system firmware needs to be updated. 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 smtClean="0"/>
              <a:t>LA- Scheduled for new Firmware June 2016.  BOS – July 2016</a:t>
            </a:r>
            <a:endParaRPr lang="en-US" sz="1100" dirty="0" smtClean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1100" dirty="0" smtClean="0"/>
              <a:t>s Update patchwork scheduled for April 2016:  Rescheduled for May 5</a:t>
            </a:r>
            <a:r>
              <a:rPr lang="en-US" sz="1100" baseline="30000" dirty="0" smtClean="0"/>
              <a:t>th</a:t>
            </a:r>
            <a:r>
              <a:rPr lang="en-US" sz="1100" dirty="0" smtClean="0"/>
              <a:t> 2016 </a:t>
            </a:r>
            <a:r>
              <a:rPr lang="en-US" sz="1100" dirty="0" smtClean="0">
                <a:solidFill>
                  <a:srgbClr val="FF0000"/>
                </a:solidFill>
              </a:rPr>
              <a:t>This was delayed by Solutions due to unscheduled DEMO. </a:t>
            </a:r>
          </a:p>
          <a:p>
            <a:pPr lvl="1">
              <a:spcBef>
                <a:spcPts val="0"/>
              </a:spcBef>
            </a:pPr>
            <a:r>
              <a:rPr lang="en-US" sz="1100" dirty="0" smtClean="0">
                <a:solidFill>
                  <a:srgbClr val="008000"/>
                </a:solidFill>
              </a:rPr>
              <a:t>UAT MS OS patching completed</a:t>
            </a:r>
          </a:p>
          <a:p>
            <a:pPr lvl="1">
              <a:spcBef>
                <a:spcPts val="0"/>
              </a:spcBef>
            </a:pPr>
            <a:r>
              <a:rPr lang="en-US" sz="1100" dirty="0" smtClean="0"/>
              <a:t>PRD patching June 13</a:t>
            </a:r>
            <a:r>
              <a:rPr lang="en-US" sz="1100" baseline="30000" dirty="0" smtClean="0"/>
              <a:t>th</a:t>
            </a:r>
            <a:r>
              <a:rPr lang="en-US" sz="1100" dirty="0" smtClean="0"/>
              <a:t>  through 16</a:t>
            </a:r>
            <a:r>
              <a:rPr lang="en-US" sz="1100" baseline="30000" dirty="0" smtClean="0"/>
              <a:t>th</a:t>
            </a:r>
            <a:r>
              <a:rPr lang="en-US" sz="1100" dirty="0" smtClean="0"/>
              <a:t>.  Schedule reserved through Datacenter process</a:t>
            </a:r>
            <a:endParaRPr lang="en-US" sz="11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May Datacenter™ </a:t>
            </a:r>
            <a:r>
              <a:rPr lang="en-US" dirty="0"/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241077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066800"/>
            <a:ext cx="8296275" cy="5181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 smtClean="0">
              <a:solidFill>
                <a:srgbClr val="00800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175" lvl="2" indent="0">
              <a:spcBef>
                <a:spcPts val="0"/>
              </a:spcBef>
              <a:buNone/>
            </a:pPr>
            <a:r>
              <a:rPr lang="en-US" sz="1000" b="1" u="sng" dirty="0" smtClean="0">
                <a:latin typeface="+mn-lt"/>
              </a:rPr>
              <a:t>Datacenter Activity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008000"/>
                </a:solidFill>
              </a:rPr>
              <a:t>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000" dirty="0" smtClean="0"/>
              <a:t>IT </a:t>
            </a:r>
            <a:r>
              <a:rPr lang="en-US" sz="1000" dirty="0"/>
              <a:t>Scheduled Maintenance Procedure</a:t>
            </a:r>
          </a:p>
          <a:p>
            <a:pPr lvl="1">
              <a:spcBef>
                <a:spcPts val="0"/>
              </a:spcBef>
            </a:pPr>
            <a:r>
              <a:rPr lang="en-US" sz="1000" dirty="0"/>
              <a:t>Presented to Business Solutions. </a:t>
            </a:r>
            <a:r>
              <a:rPr lang="en-US" sz="1000" dirty="0" smtClean="0"/>
              <a:t>This process will be implemented as a guideline when IT Maintenance is needed. Business Solutions needs to acknowledge and understand this necessary procedure. 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solidFill>
                  <a:srgbClr val="C00000"/>
                </a:solidFill>
              </a:rPr>
              <a:t>No updates from Business Solutions to </a:t>
            </a:r>
            <a:r>
              <a:rPr lang="en-US" sz="1000" dirty="0" smtClean="0">
                <a:solidFill>
                  <a:srgbClr val="C00000"/>
                </a:solidFill>
              </a:rPr>
              <a:t>date.  This is still outstanding. </a:t>
            </a:r>
          </a:p>
          <a:p>
            <a:pPr lvl="1">
              <a:spcBef>
                <a:spcPts val="0"/>
              </a:spcBef>
            </a:pPr>
            <a:r>
              <a:rPr lang="en-US" sz="1000" dirty="0" smtClean="0">
                <a:solidFill>
                  <a:srgbClr val="008000"/>
                </a:solidFill>
              </a:rPr>
              <a:t>Updates were performed at the Datacenter BOS using this process.  This is now the process and needs to be supported from management. </a:t>
            </a:r>
          </a:p>
          <a:p>
            <a:pPr lvl="1">
              <a:spcBef>
                <a:spcPts val="0"/>
              </a:spcBef>
            </a:pPr>
            <a:r>
              <a:rPr lang="en-US" sz="1000" dirty="0" smtClean="0">
                <a:solidFill>
                  <a:srgbClr val="008000"/>
                </a:solidFill>
              </a:rPr>
              <a:t>Sent to management team.   This is now the process.  Completed.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solidFill>
                  <a:srgbClr val="008000"/>
                </a:solidFill>
              </a:rPr>
              <a:t>Currently the datacenter installs ALL Microsoft patches as been the case since the Datacenter was built</a:t>
            </a:r>
            <a:r>
              <a:rPr lang="en-US" sz="1000" dirty="0" smtClean="0">
                <a:solidFill>
                  <a:srgbClr val="008000"/>
                </a:solidFill>
              </a:rPr>
              <a:t>.  </a:t>
            </a:r>
            <a:endParaRPr lang="en-US" sz="1000" dirty="0">
              <a:solidFill>
                <a:srgbClr val="008000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1000" dirty="0" smtClean="0">
                <a:solidFill>
                  <a:srgbClr val="FF0000"/>
                </a:solidFill>
              </a:rPr>
              <a:t>Issue: Engineering does not have a proper strategy to test after patching. </a:t>
            </a:r>
            <a:r>
              <a:rPr lang="en-US" sz="1000" dirty="0">
                <a:solidFill>
                  <a:srgbClr val="FF0000"/>
                </a:solidFill>
              </a:rPr>
              <a:t>This is an SQA function not a DATACENTER function </a:t>
            </a:r>
            <a:endParaRPr lang="en-US" sz="1000" dirty="0" smtClean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1000" dirty="0" smtClean="0">
                <a:solidFill>
                  <a:srgbClr val="FF0000"/>
                </a:solidFill>
              </a:rPr>
              <a:t>SQA needs to produce a list of patches that cannot be applied.  This is an SQA function not </a:t>
            </a:r>
            <a:r>
              <a:rPr lang="en-US" sz="1000" dirty="0">
                <a:solidFill>
                  <a:srgbClr val="FF0000"/>
                </a:solidFill>
              </a:rPr>
              <a:t>a DATACENTER function</a:t>
            </a:r>
          </a:p>
          <a:p>
            <a:pPr>
              <a:spcBef>
                <a:spcPts val="0"/>
              </a:spcBef>
            </a:pPr>
            <a:r>
              <a:rPr lang="en-US" sz="1000" dirty="0" smtClean="0"/>
              <a:t>Quarterly LA Site Visit: </a:t>
            </a:r>
            <a:r>
              <a:rPr lang="en-US" sz="1000" dirty="0"/>
              <a:t>Scheduled Trip June </a:t>
            </a:r>
            <a:r>
              <a:rPr lang="en-US" sz="1000" dirty="0" smtClean="0"/>
              <a:t>2016 and October 2016</a:t>
            </a:r>
          </a:p>
          <a:p>
            <a:pPr lvl="1">
              <a:spcBef>
                <a:spcPts val="0"/>
              </a:spcBef>
            </a:pPr>
            <a:r>
              <a:rPr lang="en-US" sz="1000" dirty="0" smtClean="0"/>
              <a:t>Schedule work to take place first week June. - </a:t>
            </a:r>
          </a:p>
          <a:p>
            <a:pPr lvl="1">
              <a:spcBef>
                <a:spcPts val="0"/>
              </a:spcBef>
            </a:pPr>
            <a:r>
              <a:rPr lang="en-US" sz="1000" dirty="0" smtClean="0"/>
              <a:t>HP Firmware Upgrade Blade/ ILO/ Enclosure. </a:t>
            </a:r>
          </a:p>
          <a:p>
            <a:pPr lvl="1">
              <a:spcBef>
                <a:spcPts val="0"/>
              </a:spcBef>
            </a:pPr>
            <a:r>
              <a:rPr lang="en-US" sz="1000" dirty="0" smtClean="0"/>
              <a:t>Hardware review - </a:t>
            </a:r>
          </a:p>
          <a:p>
            <a:pPr lvl="1">
              <a:spcBef>
                <a:spcPts val="0"/>
              </a:spcBef>
            </a:pPr>
            <a:r>
              <a:rPr lang="en-US" sz="1000" dirty="0" smtClean="0"/>
              <a:t>HA Testing –Blades/Routers/Switches/Power </a:t>
            </a:r>
          </a:p>
          <a:p>
            <a:pPr lvl="1">
              <a:spcBef>
                <a:spcPts val="0"/>
              </a:spcBef>
            </a:pPr>
            <a:r>
              <a:rPr lang="en-US" sz="1000" dirty="0" smtClean="0"/>
              <a:t>NEXSAN - Firmware upgrade</a:t>
            </a:r>
            <a:endParaRPr lang="en-US" sz="1000" dirty="0" smtClean="0">
              <a:solidFill>
                <a:srgbClr val="008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1000" dirty="0" smtClean="0"/>
              <a:t>DSDC-BOSTON</a:t>
            </a:r>
            <a:endParaRPr lang="en-US" sz="1000" dirty="0"/>
          </a:p>
          <a:p>
            <a:pPr lvl="1">
              <a:spcBef>
                <a:spcPts val="0"/>
              </a:spcBef>
            </a:pPr>
            <a:r>
              <a:rPr lang="en-US" sz="1000" dirty="0" smtClean="0"/>
              <a:t>HP </a:t>
            </a:r>
            <a:r>
              <a:rPr lang="en-US" sz="1000" dirty="0"/>
              <a:t>Firmware Upgrade Blade/ ILO/ Enclosure. Planned for July 2016</a:t>
            </a:r>
          </a:p>
          <a:p>
            <a:pPr lvl="1">
              <a:spcBef>
                <a:spcPts val="0"/>
              </a:spcBef>
            </a:pPr>
            <a:r>
              <a:rPr lang="en-US" sz="1000" dirty="0" smtClean="0"/>
              <a:t>Windows updates needed.  Planned for July 2016</a:t>
            </a:r>
          </a:p>
          <a:p>
            <a:pPr lvl="1">
              <a:spcBef>
                <a:spcPts val="0"/>
              </a:spcBef>
            </a:pPr>
            <a:r>
              <a:rPr lang="en-US" sz="1000" dirty="0"/>
              <a:t>NEXSAN - Firmware </a:t>
            </a:r>
            <a:r>
              <a:rPr lang="en-US" sz="1000" dirty="0" smtClean="0"/>
              <a:t>upgrade </a:t>
            </a:r>
            <a:r>
              <a:rPr lang="en-US" sz="1000" dirty="0"/>
              <a:t>Planned for July 2016</a:t>
            </a:r>
          </a:p>
          <a:p>
            <a:pPr lvl="1">
              <a:spcBef>
                <a:spcPts val="0"/>
              </a:spcBef>
            </a:pPr>
            <a:endParaRPr lang="en-US" sz="1000" dirty="0">
              <a:solidFill>
                <a:srgbClr val="008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1000" dirty="0" smtClean="0"/>
              <a:t>NOC</a:t>
            </a:r>
            <a:endParaRPr lang="en-US" sz="1000" dirty="0"/>
          </a:p>
          <a:p>
            <a:pPr lvl="1">
              <a:spcBef>
                <a:spcPts val="0"/>
              </a:spcBef>
            </a:pPr>
            <a:r>
              <a:rPr lang="en-US" sz="1000" dirty="0" smtClean="0"/>
              <a:t>Need to procure additional monitors for NOC – In Process</a:t>
            </a:r>
          </a:p>
          <a:p>
            <a:pPr lvl="1">
              <a:spcBef>
                <a:spcPts val="0"/>
              </a:spcBef>
            </a:pPr>
            <a:r>
              <a:rPr lang="en-US" sz="1000" dirty="0" smtClean="0"/>
              <a:t>Sign for the NOC to be created and posted. – </a:t>
            </a:r>
            <a:r>
              <a:rPr lang="en-US" sz="1000" dirty="0" smtClean="0">
                <a:solidFill>
                  <a:srgbClr val="008000"/>
                </a:solidFill>
              </a:rPr>
              <a:t>Created. </a:t>
            </a:r>
            <a:r>
              <a:rPr lang="en-US" sz="1000" dirty="0" smtClean="0"/>
              <a:t>Rename needed to include all products and not just ARMS.   </a:t>
            </a:r>
          </a:p>
          <a:p>
            <a:pPr lvl="1">
              <a:spcBef>
                <a:spcPts val="0"/>
              </a:spcBef>
            </a:pPr>
            <a:endParaRPr lang="en-US" sz="1000" dirty="0"/>
          </a:p>
          <a:p>
            <a:pPr>
              <a:spcBef>
                <a:spcPts val="0"/>
              </a:spcBef>
            </a:pPr>
            <a:r>
              <a:rPr lang="en-US" sz="1000" dirty="0">
                <a:solidFill>
                  <a:srgbClr val="008000"/>
                </a:solidFill>
              </a:rPr>
              <a:t>NEXSAN Firmware Upgrade: Standard Maintenance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solidFill>
                  <a:srgbClr val="008000"/>
                </a:solidFill>
              </a:rPr>
              <a:t>The SAN (Storage Area Network) firmware needs to be updated.  Plan on completion by 11/1.  New Firmware to be released in December.  Rescheduled to reduce outage need.  Date TBD based on firmware release date.  New Firmware available.  Scheduling for planned outage mid February 2015 Completed 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solidFill>
                  <a:srgbClr val="008000"/>
                </a:solidFill>
              </a:rPr>
              <a:t>Additional SAN for the DSDC-BOS has been sent for purchase request.  This is needed to allow growth for the addition of </a:t>
            </a:r>
            <a:r>
              <a:rPr lang="en-US" sz="1000" dirty="0" err="1">
                <a:solidFill>
                  <a:srgbClr val="008000"/>
                </a:solidFill>
              </a:rPr>
              <a:t>DUC,DobleSYNC</a:t>
            </a:r>
            <a:r>
              <a:rPr lang="en-US" sz="1000" dirty="0">
                <a:solidFill>
                  <a:srgbClr val="008000"/>
                </a:solidFill>
              </a:rPr>
              <a:t> and Pilot Commissioning tool.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solidFill>
                  <a:srgbClr val="008000"/>
                </a:solidFill>
              </a:rPr>
              <a:t>Additional SAN for the DSDC-BOS installed and configured.  We have expanded storage at the DSDC-BOS</a:t>
            </a:r>
          </a:p>
          <a:p>
            <a:pPr lvl="1">
              <a:spcBef>
                <a:spcPts val="0"/>
              </a:spcBef>
            </a:pPr>
            <a:endParaRPr lang="en-US" sz="1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May Datacenter™ </a:t>
            </a:r>
            <a:r>
              <a:rPr lang="en-US" dirty="0"/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311485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066800"/>
            <a:ext cx="8296275" cy="5181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 smtClean="0">
              <a:solidFill>
                <a:srgbClr val="00800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175" lvl="2" indent="0">
              <a:spcBef>
                <a:spcPts val="0"/>
              </a:spcBef>
              <a:buNone/>
            </a:pPr>
            <a:r>
              <a:rPr lang="en-US" sz="1000" b="1" u="sng" dirty="0" smtClean="0">
                <a:latin typeface="+mn-lt"/>
              </a:rPr>
              <a:t>Datacenter Activity</a:t>
            </a:r>
          </a:p>
          <a:p>
            <a:pPr>
              <a:spcBef>
                <a:spcPts val="0"/>
              </a:spcBef>
            </a:pPr>
            <a:r>
              <a:rPr lang="en-US" sz="1000" dirty="0" err="1" smtClean="0"/>
              <a:t>DobleSync</a:t>
            </a:r>
            <a:r>
              <a:rPr lang="en-US" sz="1000" dirty="0" smtClean="0"/>
              <a:t>/DUC</a:t>
            </a:r>
          </a:p>
          <a:p>
            <a:pPr lvl="1">
              <a:spcBef>
                <a:spcPts val="0"/>
              </a:spcBef>
            </a:pPr>
            <a:r>
              <a:rPr lang="en-US" sz="1000" dirty="0" smtClean="0">
                <a:solidFill>
                  <a:srgbClr val="008000"/>
                </a:solidFill>
              </a:rPr>
              <a:t>Waiting on final architecture plans for build. Completed.</a:t>
            </a:r>
          </a:p>
          <a:p>
            <a:pPr lvl="1">
              <a:spcBef>
                <a:spcPts val="0"/>
              </a:spcBef>
            </a:pPr>
            <a:r>
              <a:rPr lang="en-US" sz="1000" dirty="0" smtClean="0">
                <a:solidFill>
                  <a:srgbClr val="008000"/>
                </a:solidFill>
              </a:rPr>
              <a:t>Software and hardware quotes to be created for expansion. PRD is completed.  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solidFill>
                  <a:srgbClr val="008000"/>
                </a:solidFill>
              </a:rPr>
              <a:t>Introduction of Mongo Database has been brought into the </a:t>
            </a:r>
            <a:r>
              <a:rPr lang="en-US" sz="1000" dirty="0" err="1">
                <a:solidFill>
                  <a:srgbClr val="008000"/>
                </a:solidFill>
              </a:rPr>
              <a:t>DobleSync</a:t>
            </a:r>
            <a:r>
              <a:rPr lang="en-US" sz="1000" dirty="0">
                <a:solidFill>
                  <a:srgbClr val="008000"/>
                </a:solidFill>
              </a:rPr>
              <a:t> Forms.  There are security risks presented from Datacenter Manager and Architect that must be addressed through the development team</a:t>
            </a:r>
            <a:r>
              <a:rPr lang="en-US" sz="1000" dirty="0" smtClean="0">
                <a:solidFill>
                  <a:srgbClr val="008000"/>
                </a:solidFill>
              </a:rPr>
              <a:t>. Completed.</a:t>
            </a:r>
          </a:p>
          <a:p>
            <a:pPr lvl="1">
              <a:spcBef>
                <a:spcPts val="0"/>
              </a:spcBef>
            </a:pPr>
            <a:r>
              <a:rPr lang="en-US" sz="1000" dirty="0" smtClean="0">
                <a:solidFill>
                  <a:srgbClr val="008000"/>
                </a:solidFill>
              </a:rPr>
              <a:t>Servers </a:t>
            </a:r>
            <a:r>
              <a:rPr lang="en-US" sz="1000" dirty="0">
                <a:solidFill>
                  <a:srgbClr val="008000"/>
                </a:solidFill>
              </a:rPr>
              <a:t>built on time for the </a:t>
            </a:r>
            <a:r>
              <a:rPr lang="en-US" sz="1000" dirty="0" err="1">
                <a:solidFill>
                  <a:srgbClr val="008000"/>
                </a:solidFill>
              </a:rPr>
              <a:t>DobleSync</a:t>
            </a:r>
            <a:r>
              <a:rPr lang="en-US" sz="1000" dirty="0">
                <a:solidFill>
                  <a:srgbClr val="008000"/>
                </a:solidFill>
              </a:rPr>
              <a:t> </a:t>
            </a:r>
            <a:r>
              <a:rPr lang="en-US" sz="1000" dirty="0" smtClean="0">
                <a:solidFill>
                  <a:srgbClr val="008000"/>
                </a:solidFill>
              </a:rPr>
              <a:t>Forms.</a:t>
            </a:r>
          </a:p>
          <a:p>
            <a:pPr lvl="1">
              <a:spcBef>
                <a:spcPts val="0"/>
              </a:spcBef>
            </a:pPr>
            <a:r>
              <a:rPr lang="en-US" sz="1000" dirty="0" smtClean="0">
                <a:solidFill>
                  <a:srgbClr val="008000"/>
                </a:solidFill>
              </a:rPr>
              <a:t>UAT Servers need to be built.  Completed.</a:t>
            </a:r>
          </a:p>
          <a:p>
            <a:pPr lvl="1">
              <a:spcBef>
                <a:spcPts val="0"/>
              </a:spcBef>
            </a:pPr>
            <a:r>
              <a:rPr lang="en-US" sz="1000" dirty="0" smtClean="0">
                <a:solidFill>
                  <a:srgbClr val="008000"/>
                </a:solidFill>
              </a:rPr>
              <a:t>UAT </a:t>
            </a:r>
            <a:r>
              <a:rPr lang="en-US" sz="1000" dirty="0">
                <a:solidFill>
                  <a:srgbClr val="008000"/>
                </a:solidFill>
              </a:rPr>
              <a:t>quotes are presented and need to be procured.  These are </a:t>
            </a:r>
            <a:r>
              <a:rPr lang="en-US" sz="1000" dirty="0" smtClean="0">
                <a:solidFill>
                  <a:srgbClr val="008000"/>
                </a:solidFill>
              </a:rPr>
              <a:t>Mongo. </a:t>
            </a:r>
            <a:r>
              <a:rPr lang="en-US" sz="1000" dirty="0">
                <a:solidFill>
                  <a:srgbClr val="008000"/>
                </a:solidFill>
              </a:rPr>
              <a:t>and Microsoft </a:t>
            </a:r>
            <a:r>
              <a:rPr lang="en-US" sz="1000" dirty="0" smtClean="0">
                <a:solidFill>
                  <a:srgbClr val="008000"/>
                </a:solidFill>
              </a:rPr>
              <a:t>SQL.  Need to confirm if Mongo is paid for in UAT. Changed to SQL Express.  Procurement no longer required.</a:t>
            </a:r>
            <a:endParaRPr lang="en-US" sz="1000" dirty="0">
              <a:solidFill>
                <a:srgbClr val="008000"/>
              </a:solidFill>
            </a:endParaRPr>
          </a:p>
          <a:p>
            <a:pPr lvl="1">
              <a:spcBef>
                <a:spcPts val="0"/>
              </a:spcBef>
            </a:pPr>
            <a:endParaRPr lang="en-US" sz="1000" dirty="0">
              <a:solidFill>
                <a:srgbClr val="008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1000" dirty="0" smtClean="0"/>
              <a:t>Pilot Commissioning Tool (PCT)</a:t>
            </a:r>
          </a:p>
          <a:p>
            <a:pPr lvl="1">
              <a:spcBef>
                <a:spcPts val="0"/>
              </a:spcBef>
            </a:pPr>
            <a:r>
              <a:rPr lang="en-US" sz="1000" dirty="0" smtClean="0">
                <a:solidFill>
                  <a:srgbClr val="008000"/>
                </a:solidFill>
              </a:rPr>
              <a:t>Pilot Commissioning tool built in UAT environment..</a:t>
            </a:r>
          </a:p>
          <a:p>
            <a:pPr lvl="1">
              <a:spcBef>
                <a:spcPts val="0"/>
              </a:spcBef>
            </a:pPr>
            <a:r>
              <a:rPr lang="en-US" sz="1000" dirty="0" smtClean="0"/>
              <a:t>This changes some of the ARMS testing as it is not longer the same product in both UAT and PRD.  I have recommended that Pilot Commissioning Tool (PCT) be built in its own environment that mimics Demo. Date for June 2016</a:t>
            </a:r>
          </a:p>
          <a:p>
            <a:pPr lvl="1">
              <a:spcBef>
                <a:spcPts val="0"/>
              </a:spcBef>
            </a:pPr>
            <a:r>
              <a:rPr lang="en-US" sz="1000" dirty="0" smtClean="0"/>
              <a:t>I have recommended that Solutions create procedures (There were none at the time) for the Creating, Decommissioning and inventory of all Pilots so they can be managed properly.  This is a Solutions project but wanted this noted in this report. </a:t>
            </a:r>
            <a:r>
              <a:rPr lang="en-US" sz="1000" dirty="0" smtClean="0">
                <a:solidFill>
                  <a:srgbClr val="FF0000"/>
                </a:solidFill>
              </a:rPr>
              <a:t>These procedures are still outstanding and or not enforced.</a:t>
            </a:r>
          </a:p>
          <a:p>
            <a:pPr lvl="1">
              <a:spcBef>
                <a:spcPts val="0"/>
              </a:spcBef>
            </a:pPr>
            <a:r>
              <a:rPr lang="en-US" sz="1000" dirty="0" smtClean="0">
                <a:solidFill>
                  <a:srgbClr val="FF0000"/>
                </a:solidFill>
              </a:rPr>
              <a:t>Currently there are many customers in there and there is no proper inventory to keep track.  </a:t>
            </a:r>
          </a:p>
          <a:p>
            <a:pPr lvl="1">
              <a:spcBef>
                <a:spcPts val="0"/>
              </a:spcBef>
            </a:pPr>
            <a:r>
              <a:rPr lang="en-US" sz="1000" dirty="0" smtClean="0">
                <a:solidFill>
                  <a:srgbClr val="FF0000"/>
                </a:solidFill>
              </a:rPr>
              <a:t>Request to move out of UAT is 9 months overdue with no status updates or project plan from Engineering.</a:t>
            </a:r>
            <a:endParaRPr lang="en-US" sz="1000" dirty="0" smtClean="0"/>
          </a:p>
          <a:p>
            <a:pPr lvl="1">
              <a:spcBef>
                <a:spcPts val="0"/>
              </a:spcBef>
            </a:pPr>
            <a:endParaRPr lang="en-US" sz="1000" dirty="0" smtClean="0"/>
          </a:p>
          <a:p>
            <a:pPr>
              <a:spcBef>
                <a:spcPts val="0"/>
              </a:spcBef>
            </a:pPr>
            <a:r>
              <a:rPr lang="en-US" sz="1000" dirty="0" smtClean="0"/>
              <a:t>Notification Review Process</a:t>
            </a:r>
            <a:endParaRPr lang="en-US" sz="1000" dirty="0"/>
          </a:p>
          <a:p>
            <a:pPr lvl="1">
              <a:spcBef>
                <a:spcPts val="0"/>
              </a:spcBef>
            </a:pPr>
            <a:r>
              <a:rPr lang="en-US" sz="1000" dirty="0" smtClean="0">
                <a:solidFill>
                  <a:srgbClr val="008000"/>
                </a:solidFill>
              </a:rPr>
              <a:t>Review current notifications. </a:t>
            </a:r>
            <a:r>
              <a:rPr lang="en-US" sz="1000" dirty="0" err="1" smtClean="0">
                <a:solidFill>
                  <a:srgbClr val="008000"/>
                </a:solidFill>
              </a:rPr>
              <a:t>Solarwinds</a:t>
            </a:r>
            <a:r>
              <a:rPr lang="en-US" sz="1000" dirty="0" smtClean="0">
                <a:solidFill>
                  <a:srgbClr val="008000"/>
                </a:solidFill>
              </a:rPr>
              <a:t> consultant acquired to review current alerts.  Work to take place through July 2015</a:t>
            </a:r>
            <a:r>
              <a:rPr lang="en-US" sz="1000" dirty="0">
                <a:solidFill>
                  <a:srgbClr val="008000"/>
                </a:solidFill>
              </a:rPr>
              <a:t> </a:t>
            </a:r>
            <a:r>
              <a:rPr lang="en-US" sz="1000" dirty="0" smtClean="0">
                <a:solidFill>
                  <a:srgbClr val="008000"/>
                </a:solidFill>
              </a:rPr>
              <a:t>work continues through September due to scheduling conflicts.  Extended to November December..  Completed.</a:t>
            </a:r>
          </a:p>
          <a:p>
            <a:pPr lvl="1">
              <a:spcBef>
                <a:spcPts val="0"/>
              </a:spcBef>
            </a:pPr>
            <a:r>
              <a:rPr lang="en-US" sz="1000" dirty="0" smtClean="0"/>
              <a:t>Note: There will always be additional adds to this.  We have seen one for PI asked to added to monitoring that was not on the original requested work sheet.</a:t>
            </a:r>
          </a:p>
          <a:p>
            <a:pPr lvl="1">
              <a:spcBef>
                <a:spcPts val="0"/>
              </a:spcBef>
            </a:pPr>
            <a:endParaRPr lang="en-US" sz="1000" dirty="0">
              <a:solidFill>
                <a:srgbClr val="008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1000" dirty="0" smtClean="0"/>
              <a:t>Policy Mandates:</a:t>
            </a:r>
            <a:endParaRPr lang="en-US" sz="1000" dirty="0"/>
          </a:p>
          <a:p>
            <a:pPr lvl="1">
              <a:spcBef>
                <a:spcPts val="0"/>
              </a:spcBef>
            </a:pPr>
            <a:r>
              <a:rPr lang="en-US" sz="1000" dirty="0" smtClean="0"/>
              <a:t>Now that ARMS has real customers  purchase we must adhere to proper policies and procedures.</a:t>
            </a:r>
          </a:p>
          <a:p>
            <a:pPr lvl="1">
              <a:spcBef>
                <a:spcPts val="0"/>
              </a:spcBef>
            </a:pPr>
            <a:r>
              <a:rPr lang="en-US" sz="1000" dirty="0" smtClean="0"/>
              <a:t>Access controls, originally presented in 2013 and revised in 2015 must be signed and posted.  We can no longer work and test in production.  </a:t>
            </a:r>
            <a:r>
              <a:rPr lang="en-US" sz="1000" dirty="0" smtClean="0">
                <a:solidFill>
                  <a:srgbClr val="FF0000"/>
                </a:solidFill>
              </a:rPr>
              <a:t>Outstanding</a:t>
            </a:r>
            <a:endParaRPr lang="en-US" sz="1000" dirty="0" smtClean="0"/>
          </a:p>
          <a:p>
            <a:pPr lvl="1">
              <a:spcBef>
                <a:spcPts val="0"/>
              </a:spcBef>
            </a:pPr>
            <a:r>
              <a:rPr lang="en-US" sz="1000" dirty="0" smtClean="0"/>
              <a:t>Automated implementation.  Regardless of the product we decide on and the proof of concept of the working mechanics, we must have a policy in place for the implementation process.  This will also be governed by ACCESS controls.  In process.. </a:t>
            </a:r>
            <a:r>
              <a:rPr lang="en-US" sz="1000" dirty="0" smtClean="0">
                <a:solidFill>
                  <a:srgbClr val="FF0000"/>
                </a:solidFill>
              </a:rPr>
              <a:t>Implementation Manager only was designated as the Push and SQA for backup. We have had development team push in Octopus.  This has been reported.  Waiting on next steps to rectify.</a:t>
            </a:r>
          </a:p>
          <a:p>
            <a:pPr lvl="1">
              <a:spcBef>
                <a:spcPts val="0"/>
              </a:spcBef>
            </a:pPr>
            <a:r>
              <a:rPr lang="en-US" sz="1000" dirty="0" smtClean="0"/>
              <a:t>Change Management.  We need to have proper Change Management governing all work to be performed in the Datacenter.  I will be working on specific products designed for to follow the Change Management.  This will be part of the work flow required to receive the Access Control. </a:t>
            </a:r>
            <a:r>
              <a:rPr lang="en-US" sz="1000" dirty="0" smtClean="0">
                <a:solidFill>
                  <a:srgbClr val="FF0000"/>
                </a:solidFill>
              </a:rPr>
              <a:t>Outstanding</a:t>
            </a:r>
            <a:endParaRPr lang="en-US" sz="1000" dirty="0">
              <a:solidFill>
                <a:srgbClr val="FF0000"/>
              </a:solidFill>
            </a:endParaRPr>
          </a:p>
          <a:p>
            <a:endParaRPr lang="en-US" sz="1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May Datacenter™ </a:t>
            </a:r>
            <a:r>
              <a:rPr lang="en-US" dirty="0"/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396326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553998"/>
          </a:xfrm>
        </p:spPr>
        <p:txBody>
          <a:bodyPr/>
          <a:lstStyle/>
          <a:p>
            <a:r>
              <a:rPr lang="en-US" dirty="0" smtClean="0"/>
              <a:t>dobleARMS </a:t>
            </a:r>
            <a:r>
              <a:rPr lang="en-US" baseline="30000" dirty="0" smtClean="0"/>
              <a:t>TM</a:t>
            </a:r>
            <a:r>
              <a:rPr lang="en-US" dirty="0" smtClean="0"/>
              <a:t> </a:t>
            </a:r>
            <a:r>
              <a:rPr lang="en-US" dirty="0" err="1" smtClean="0"/>
              <a:t>Simplivity</a:t>
            </a:r>
            <a:r>
              <a:rPr lang="en-US" dirty="0" smtClean="0"/>
              <a:t> Synchronized Server Solution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94318"/>
            <a:ext cx="5782680" cy="406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3400" y="1066799"/>
            <a:ext cx="85470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 Availability proposal presented to  DobleARMS Engineering for HA of DobleARMS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model will be applied to Protection Web and DTAWEB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New Solution to incorporate </a:t>
            </a:r>
            <a:r>
              <a:rPr lang="en-US" dirty="0" err="1" smtClean="0"/>
              <a:t>Simplivity</a:t>
            </a:r>
            <a:r>
              <a:rPr lang="en-US" dirty="0" smtClean="0"/>
              <a:t> at both Datacenters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Currently on hold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21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553998"/>
          </a:xfrm>
        </p:spPr>
        <p:txBody>
          <a:bodyPr/>
          <a:lstStyle/>
          <a:p>
            <a:pPr algn="ctr"/>
            <a:r>
              <a:rPr lang="en-US" dirty="0" smtClean="0"/>
              <a:t>FY2016 Datacenter Plan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64097" y="3568177"/>
            <a:ext cx="1406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Infrastructure </a:t>
            </a:r>
            <a:r>
              <a:rPr lang="en-US" sz="1400" dirty="0" smtClean="0">
                <a:sym typeface="Wingdings" pitchFamily="2" charset="2"/>
              </a:rPr>
              <a:t></a:t>
            </a:r>
            <a:endParaRPr lang="en-US" sz="1400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50010" y="3263513"/>
            <a:ext cx="822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50010" y="4170131"/>
            <a:ext cx="822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50010" y="4431268"/>
            <a:ext cx="99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ym typeface="Wingdings" pitchFamily="2" charset="2"/>
              </a:rPr>
              <a:t>Offering </a:t>
            </a:r>
            <a:endParaRPr lang="en-US" sz="1400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264097" y="5194816"/>
            <a:ext cx="822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37127" y="5454134"/>
            <a:ext cx="1354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Betas / Pilots </a:t>
            </a:r>
            <a:r>
              <a:rPr lang="en-US" sz="1400" dirty="0" smtClean="0">
                <a:sym typeface="Wingdings" pitchFamily="2" charset="2"/>
              </a:rPr>
              <a:t></a:t>
            </a:r>
            <a:endParaRPr lang="en-US" sz="1400" dirty="0"/>
          </a:p>
        </p:txBody>
      </p:sp>
      <p:grpSp>
        <p:nvGrpSpPr>
          <p:cNvPr id="71" name="Group 70"/>
          <p:cNvGrpSpPr/>
          <p:nvPr/>
        </p:nvGrpSpPr>
        <p:grpSpPr>
          <a:xfrm>
            <a:off x="823712" y="1133027"/>
            <a:ext cx="7643015" cy="396026"/>
            <a:chOff x="738984" y="2270975"/>
            <a:chExt cx="7643015" cy="396026"/>
          </a:xfrm>
        </p:grpSpPr>
        <p:sp>
          <p:nvSpPr>
            <p:cNvPr id="72" name="Flowchart: Magnetic Disk 71"/>
            <p:cNvSpPr/>
            <p:nvPr/>
          </p:nvSpPr>
          <p:spPr>
            <a:xfrm rot="16200000">
              <a:off x="770418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674456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74" name="Flowchart: Magnetic Disk 73"/>
            <p:cNvSpPr/>
            <p:nvPr/>
          </p:nvSpPr>
          <p:spPr>
            <a:xfrm rot="16200000">
              <a:off x="7047855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018123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76" name="Flowchart: Magnetic Disk 75"/>
            <p:cNvSpPr/>
            <p:nvPr/>
          </p:nvSpPr>
          <p:spPr>
            <a:xfrm rot="16200000">
              <a:off x="647356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443831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78" name="Flowchart: Magnetic Disk 77"/>
            <p:cNvSpPr/>
            <p:nvPr/>
          </p:nvSpPr>
          <p:spPr>
            <a:xfrm rot="16200000">
              <a:off x="589927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869539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80" name="Flowchart: Magnetic Disk 79"/>
            <p:cNvSpPr/>
            <p:nvPr/>
          </p:nvSpPr>
          <p:spPr>
            <a:xfrm rot="16200000">
              <a:off x="5242938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213205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82" name="Flowchart: Magnetic Disk 81"/>
            <p:cNvSpPr/>
            <p:nvPr/>
          </p:nvSpPr>
          <p:spPr>
            <a:xfrm rot="16200000">
              <a:off x="4668646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638913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84" name="Flowchart: Magnetic Disk 83"/>
            <p:cNvSpPr/>
            <p:nvPr/>
          </p:nvSpPr>
          <p:spPr>
            <a:xfrm rot="16200000">
              <a:off x="409435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064621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" name="Flowchart: Magnetic Disk 85"/>
            <p:cNvSpPr/>
            <p:nvPr/>
          </p:nvSpPr>
          <p:spPr>
            <a:xfrm rot="16200000">
              <a:off x="352006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490329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88" name="Flowchart: Magnetic Disk 87"/>
            <p:cNvSpPr/>
            <p:nvPr/>
          </p:nvSpPr>
          <p:spPr>
            <a:xfrm rot="16200000">
              <a:off x="2924817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895084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90" name="Flowchart: Magnetic Disk 89"/>
            <p:cNvSpPr/>
            <p:nvPr/>
          </p:nvSpPr>
          <p:spPr>
            <a:xfrm rot="16200000">
              <a:off x="226721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237479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92" name="Flowchart: Magnetic Disk 91"/>
            <p:cNvSpPr/>
            <p:nvPr/>
          </p:nvSpPr>
          <p:spPr>
            <a:xfrm rot="16200000">
              <a:off x="169291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663187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11</a:t>
              </a:r>
              <a:endParaRPr lang="en-US" dirty="0"/>
            </a:p>
          </p:txBody>
        </p:sp>
        <p:sp>
          <p:nvSpPr>
            <p:cNvPr id="94" name="Flowchart: Magnetic Disk 93"/>
            <p:cNvSpPr/>
            <p:nvPr/>
          </p:nvSpPr>
          <p:spPr>
            <a:xfrm rot="16200000">
              <a:off x="1035795" y="1989190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55645" y="2297669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</p:grpSp>
      <p:sp>
        <p:nvSpPr>
          <p:cNvPr id="99" name="Rectangle 98"/>
          <p:cNvSpPr/>
          <p:nvPr/>
        </p:nvSpPr>
        <p:spPr>
          <a:xfrm>
            <a:off x="1530917" y="3448178"/>
            <a:ext cx="874460" cy="79815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chemeClr val="tx1"/>
                </a:solidFill>
              </a:rPr>
              <a:t>HA Phase 1 Replication- Failover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2209800" y="1524296"/>
            <a:ext cx="0" cy="1923882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124200" y="1529053"/>
            <a:ext cx="0" cy="128175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960699" y="2486237"/>
            <a:ext cx="1020620" cy="79815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chemeClr val="tx1"/>
                </a:solidFill>
              </a:rPr>
              <a:t>SolarWinds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chemeClr val="tx1"/>
                </a:solidFill>
              </a:rPr>
              <a:t>Upgrade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008651" y="4434763"/>
            <a:ext cx="1020620" cy="8992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chemeClr val="tx1"/>
                </a:solidFill>
              </a:rPr>
              <a:t>vCenter</a:t>
            </a:r>
            <a:r>
              <a:rPr lang="en-US" sz="1200" dirty="0" smtClean="0">
                <a:solidFill>
                  <a:schemeClr val="tx1"/>
                </a:solidFill>
              </a:rPr>
              <a:t> Server Upgrade and relocation project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023639" y="1502359"/>
            <a:ext cx="0" cy="2928909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193790" y="1530668"/>
            <a:ext cx="25099" cy="1785283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095018" y="4409331"/>
            <a:ext cx="1086582" cy="86805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chemeClr val="tx1"/>
                </a:solidFill>
              </a:rPr>
              <a:t>IT Maintenance Schedule Procedure 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4149349" y="1530668"/>
            <a:ext cx="0" cy="287229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249958" y="4393091"/>
            <a:ext cx="1058080" cy="9277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chemeClr val="tx1"/>
                </a:solidFill>
              </a:rPr>
              <a:t>NOC Relocation to SQA Conference Room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5337927" y="1524296"/>
            <a:ext cx="0" cy="287229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388110" y="3310098"/>
            <a:ext cx="1058080" cy="9277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chemeClr val="tx1"/>
                </a:solidFill>
              </a:rPr>
              <a:t>DSYNC Server Environment build in DSDC-BOS 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6149858" y="1478807"/>
            <a:ext cx="7620" cy="184158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6223380" y="5286235"/>
            <a:ext cx="1143643" cy="9277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chemeClr val="tx1"/>
                </a:solidFill>
              </a:rPr>
              <a:t>Pilot Commissioning Tool Project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6528559" y="1530668"/>
            <a:ext cx="0" cy="374672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573811" y="3325924"/>
            <a:ext cx="1058080" cy="9277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chemeClr val="tx1"/>
                </a:solidFill>
              </a:rPr>
              <a:t>DSDC-BOS Server Maintenance/Memory Upgrade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7095231" y="1463567"/>
            <a:ext cx="7620" cy="184158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696200" y="3291519"/>
            <a:ext cx="1143000" cy="11050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</a:rPr>
              <a:t>Multi SAN at DSDC-BOS to enhance data redundancy and Storage Capacity</a:t>
            </a:r>
          </a:p>
        </p:txBody>
      </p:sp>
    </p:spTree>
    <p:extLst>
      <p:ext uri="{BB962C8B-B14F-4D97-AF65-F5344CB8AC3E}">
        <p14:creationId xmlns:p14="http://schemas.microsoft.com/office/powerpoint/2010/main" val="368020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553998"/>
          </a:xfrm>
        </p:spPr>
        <p:txBody>
          <a:bodyPr/>
          <a:lstStyle/>
          <a:p>
            <a:pPr algn="ctr"/>
            <a:r>
              <a:rPr lang="en-US" dirty="0" smtClean="0"/>
              <a:t>FY2016 Datacenter Plan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64097" y="3568177"/>
            <a:ext cx="1406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Infrastructure </a:t>
            </a:r>
            <a:r>
              <a:rPr lang="en-US" sz="1400" dirty="0" smtClean="0">
                <a:sym typeface="Wingdings" pitchFamily="2" charset="2"/>
              </a:rPr>
              <a:t></a:t>
            </a:r>
            <a:endParaRPr lang="en-US" sz="1400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50010" y="3263513"/>
            <a:ext cx="822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50010" y="4170131"/>
            <a:ext cx="822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50010" y="4431268"/>
            <a:ext cx="99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ym typeface="Wingdings" pitchFamily="2" charset="2"/>
              </a:rPr>
              <a:t>Offering </a:t>
            </a:r>
            <a:endParaRPr lang="en-US" sz="1400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264097" y="5194816"/>
            <a:ext cx="822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37127" y="5454134"/>
            <a:ext cx="1354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Betas / Pilots </a:t>
            </a:r>
            <a:r>
              <a:rPr lang="en-US" sz="1400" dirty="0" smtClean="0">
                <a:sym typeface="Wingdings" pitchFamily="2" charset="2"/>
              </a:rPr>
              <a:t></a:t>
            </a:r>
            <a:endParaRPr lang="en-US" sz="1400" dirty="0"/>
          </a:p>
        </p:txBody>
      </p:sp>
      <p:grpSp>
        <p:nvGrpSpPr>
          <p:cNvPr id="71" name="Group 70"/>
          <p:cNvGrpSpPr/>
          <p:nvPr/>
        </p:nvGrpSpPr>
        <p:grpSpPr>
          <a:xfrm>
            <a:off x="823712" y="1133027"/>
            <a:ext cx="7643015" cy="396026"/>
            <a:chOff x="738984" y="2270975"/>
            <a:chExt cx="7643015" cy="396026"/>
          </a:xfrm>
        </p:grpSpPr>
        <p:sp>
          <p:nvSpPr>
            <p:cNvPr id="72" name="Flowchart: Magnetic Disk 71"/>
            <p:cNvSpPr/>
            <p:nvPr/>
          </p:nvSpPr>
          <p:spPr>
            <a:xfrm rot="16200000">
              <a:off x="770418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674456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74" name="Flowchart: Magnetic Disk 73"/>
            <p:cNvSpPr/>
            <p:nvPr/>
          </p:nvSpPr>
          <p:spPr>
            <a:xfrm rot="16200000">
              <a:off x="7047855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018123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76" name="Flowchart: Magnetic Disk 75"/>
            <p:cNvSpPr/>
            <p:nvPr/>
          </p:nvSpPr>
          <p:spPr>
            <a:xfrm rot="16200000">
              <a:off x="647356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443831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78" name="Flowchart: Magnetic Disk 77"/>
            <p:cNvSpPr/>
            <p:nvPr/>
          </p:nvSpPr>
          <p:spPr>
            <a:xfrm rot="16200000">
              <a:off x="589927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869539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80" name="Flowchart: Magnetic Disk 79"/>
            <p:cNvSpPr/>
            <p:nvPr/>
          </p:nvSpPr>
          <p:spPr>
            <a:xfrm rot="16200000">
              <a:off x="5242938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213205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82" name="Flowchart: Magnetic Disk 81"/>
            <p:cNvSpPr/>
            <p:nvPr/>
          </p:nvSpPr>
          <p:spPr>
            <a:xfrm rot="16200000">
              <a:off x="4668646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638913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84" name="Flowchart: Magnetic Disk 83"/>
            <p:cNvSpPr/>
            <p:nvPr/>
          </p:nvSpPr>
          <p:spPr>
            <a:xfrm rot="16200000">
              <a:off x="409435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064621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" name="Flowchart: Magnetic Disk 85"/>
            <p:cNvSpPr/>
            <p:nvPr/>
          </p:nvSpPr>
          <p:spPr>
            <a:xfrm rot="16200000">
              <a:off x="352006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490329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88" name="Flowchart: Magnetic Disk 87"/>
            <p:cNvSpPr/>
            <p:nvPr/>
          </p:nvSpPr>
          <p:spPr>
            <a:xfrm rot="16200000">
              <a:off x="2924817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895084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90" name="Flowchart: Magnetic Disk 89"/>
            <p:cNvSpPr/>
            <p:nvPr/>
          </p:nvSpPr>
          <p:spPr>
            <a:xfrm rot="16200000">
              <a:off x="226721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237479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92" name="Flowchart: Magnetic Disk 91"/>
            <p:cNvSpPr/>
            <p:nvPr/>
          </p:nvSpPr>
          <p:spPr>
            <a:xfrm rot="16200000">
              <a:off x="169291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663187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11</a:t>
              </a:r>
              <a:endParaRPr lang="en-US" dirty="0"/>
            </a:p>
          </p:txBody>
        </p:sp>
        <p:sp>
          <p:nvSpPr>
            <p:cNvPr id="94" name="Flowchart: Magnetic Disk 93"/>
            <p:cNvSpPr/>
            <p:nvPr/>
          </p:nvSpPr>
          <p:spPr>
            <a:xfrm rot="16200000">
              <a:off x="1035795" y="1989190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55645" y="2297669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</p:grpSp>
      <p:sp>
        <p:nvSpPr>
          <p:cNvPr id="48" name="Rectangle 47"/>
          <p:cNvSpPr/>
          <p:nvPr/>
        </p:nvSpPr>
        <p:spPr>
          <a:xfrm>
            <a:off x="4149349" y="3413657"/>
            <a:ext cx="970819" cy="8118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noFill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chemeClr val="tx1"/>
                </a:solidFill>
              </a:rPr>
              <a:t>HA </a:t>
            </a:r>
            <a:r>
              <a:rPr lang="en-US" sz="1200" dirty="0" err="1" smtClean="0">
                <a:solidFill>
                  <a:schemeClr val="tx1"/>
                </a:solidFill>
              </a:rPr>
              <a:t>Simplivity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smtClean="0">
                <a:solidFill>
                  <a:srgbClr val="FF0000"/>
                </a:solidFill>
              </a:rPr>
              <a:t>On HOLD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3429000" y="1502359"/>
            <a:ext cx="0" cy="1945819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3359477" y="5271016"/>
            <a:ext cx="1143643" cy="9277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chemeClr val="tx1"/>
                </a:solidFill>
              </a:rPr>
              <a:t>Pilot Commissioning Tool Project Move out of UAT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3928828" y="1540297"/>
            <a:ext cx="0" cy="374672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874068" y="3421277"/>
            <a:ext cx="970818" cy="7646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noFill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chemeClr val="tx1"/>
                </a:solidFill>
              </a:rPr>
              <a:t>Network Switch Upgrade to 10 GB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372684" y="4225488"/>
            <a:ext cx="1116588" cy="837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noFill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chemeClr val="tx1"/>
                </a:solidFill>
              </a:rPr>
              <a:t>New DEV and SQA Environments</a:t>
            </a:r>
          </a:p>
        </p:txBody>
      </p:sp>
      <p:cxnSp>
        <p:nvCxnSpPr>
          <p:cNvPr id="66" name="Straight Arrow Connector 65"/>
          <p:cNvCxnSpPr>
            <a:stCxn id="81" idx="2"/>
          </p:cNvCxnSpPr>
          <p:nvPr/>
        </p:nvCxnSpPr>
        <p:spPr>
          <a:xfrm>
            <a:off x="5651704" y="1502359"/>
            <a:ext cx="0" cy="2705872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094802" y="1475458"/>
            <a:ext cx="0" cy="1945819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282599" y="4257999"/>
            <a:ext cx="1078324" cy="7646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noFill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chemeClr val="tx1"/>
                </a:solidFill>
              </a:rPr>
              <a:t>Service Environment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5297933" y="1475458"/>
            <a:ext cx="0" cy="278254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06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971800" y="1676400"/>
            <a:ext cx="5943600" cy="1752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Innovation Center</a:t>
            </a:r>
            <a:br>
              <a:rPr lang="en-US" dirty="0" smtClean="0"/>
            </a:br>
            <a:r>
              <a:rPr lang="en-US" dirty="0" smtClean="0"/>
              <a:t>for </a:t>
            </a:r>
            <a:br>
              <a:rPr lang="en-US" dirty="0" smtClean="0"/>
            </a:br>
            <a:r>
              <a:rPr lang="en-US" dirty="0" smtClean="0"/>
              <a:t>Online Systems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sz="1800" dirty="0">
                <a:hlinkClick r:id="rId3" action="ppaction://hlinksldjump"/>
              </a:rPr>
              <a:t>Return to Table of Contents</a:t>
            </a:r>
            <a:endParaRPr lang="en-US" sz="1800" dirty="0"/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Engineering Development </a:t>
            </a:r>
            <a:r>
              <a:rPr lang="en-US" sz="2400" dirty="0" smtClean="0"/>
              <a:t>Plans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752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83696"/>
            <a:ext cx="3429000" cy="2379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553998"/>
          </a:xfrm>
        </p:spPr>
        <p:txBody>
          <a:bodyPr/>
          <a:lstStyle/>
          <a:p>
            <a:r>
              <a:rPr lang="en-US" dirty="0" smtClean="0"/>
              <a:t>Intelligent Diagnostic Devices (IDD)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53208" y="924580"/>
            <a:ext cx="16519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Hardware</a:t>
            </a:r>
            <a:endParaRPr lang="en-US" sz="2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0" y="914400"/>
            <a:ext cx="15329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Software</a:t>
            </a:r>
            <a:endParaRPr lang="en-US" sz="2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838200"/>
            <a:ext cx="0" cy="509389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1219200"/>
            <a:ext cx="1281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IDD</a:t>
            </a:r>
          </a:p>
        </p:txBody>
      </p:sp>
      <p:pic>
        <p:nvPicPr>
          <p:cNvPr id="10" name="Picture 2" descr="http://www.doble.com/parts/files/Image/idd-l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1360570" cy="153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6096000" y="2057400"/>
            <a:ext cx="14478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IDD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Firmware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19800" y="4876800"/>
            <a:ext cx="1676400" cy="76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Monitors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Embedded Firmware for </a:t>
            </a:r>
            <a:r>
              <a:rPr lang="en-US" sz="1200" b="1" dirty="0" err="1" smtClean="0">
                <a:solidFill>
                  <a:schemeClr val="tx1"/>
                </a:solidFill>
              </a:rPr>
              <a:t>dP</a:t>
            </a:r>
            <a:r>
              <a:rPr lang="en-US" sz="1200" b="1" dirty="0" smtClean="0">
                <a:solidFill>
                  <a:schemeClr val="tx1"/>
                </a:solidFill>
              </a:rPr>
              <a:t> IDD, PD-Guard</a:t>
            </a:r>
          </a:p>
        </p:txBody>
      </p:sp>
      <p:sp>
        <p:nvSpPr>
          <p:cNvPr id="3" name="Rectangle 2"/>
          <p:cNvSpPr/>
          <p:nvPr/>
        </p:nvSpPr>
        <p:spPr>
          <a:xfrm>
            <a:off x="5522606" y="5986046"/>
            <a:ext cx="24690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" action="ppaction://noaction"/>
              </a:rPr>
              <a:t>Return to Table of Contents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6019800" y="3565395"/>
            <a:ext cx="1676400" cy="9897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Prime Code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Embedded OS, DAS, Expert System, UI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3124200"/>
            <a:ext cx="8077200" cy="2861846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17770" y="3231260"/>
            <a:ext cx="1281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/>
              <a:t>doblePRIME</a:t>
            </a:r>
            <a:endParaRPr lang="en-US" sz="1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13" y="3350490"/>
            <a:ext cx="797857" cy="103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1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553998"/>
          </a:xfrm>
        </p:spPr>
        <p:txBody>
          <a:bodyPr/>
          <a:lstStyle/>
          <a:p>
            <a:r>
              <a:rPr lang="en-US" dirty="0" err="1" smtClean="0"/>
              <a:t>doblePRIME</a:t>
            </a:r>
            <a:r>
              <a:rPr lang="en-US" dirty="0" smtClean="0"/>
              <a:t> System Architecture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03648" y="924000"/>
            <a:ext cx="6480720" cy="5400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63688" y="1068016"/>
            <a:ext cx="5832648" cy="34685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23927" y="1356048"/>
            <a:ext cx="1368153" cy="140066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prstClr val="white"/>
                </a:solidFill>
              </a:rPr>
              <a:t>Data Acquisition Server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white"/>
                </a:solidFill>
              </a:rPr>
              <a:t>(DAS)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947813" y="3300264"/>
            <a:ext cx="2232248" cy="10081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prstClr val="white"/>
                </a:solidFill>
              </a:rPr>
              <a:t>Data Acquisition Monitor (DM)</a:t>
            </a:r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7" name="Straight Connector 6"/>
          <p:cNvCxnSpPr>
            <a:endCxn id="6" idx="0"/>
          </p:cNvCxnSpPr>
          <p:nvPr/>
        </p:nvCxnSpPr>
        <p:spPr>
          <a:xfrm flipH="1">
            <a:off x="3063937" y="2756714"/>
            <a:ext cx="859990" cy="543550"/>
          </a:xfrm>
          <a:prstGeom prst="line">
            <a:avLst/>
          </a:prstGeom>
          <a:ln w="158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286515" y="2756714"/>
            <a:ext cx="866879" cy="543550"/>
          </a:xfrm>
          <a:prstGeom prst="line">
            <a:avLst/>
          </a:prstGeom>
          <a:ln w="158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55611" y="3228256"/>
            <a:ext cx="920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. . . </a:t>
            </a:r>
            <a:endParaRPr lang="en-US" sz="4000" dirty="0"/>
          </a:p>
        </p:txBody>
      </p:sp>
      <p:sp>
        <p:nvSpPr>
          <p:cNvPr id="10" name="Rectangle 9"/>
          <p:cNvSpPr/>
          <p:nvPr/>
        </p:nvSpPr>
        <p:spPr>
          <a:xfrm>
            <a:off x="2339752" y="5460504"/>
            <a:ext cx="1440161" cy="57606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prstClr val="white"/>
                </a:solidFill>
              </a:rPr>
              <a:t>Device being Monitored</a:t>
            </a:r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>
            <a:stCxn id="6" idx="4"/>
            <a:endCxn id="10" idx="0"/>
          </p:cNvCxnSpPr>
          <p:nvPr/>
        </p:nvCxnSpPr>
        <p:spPr>
          <a:xfrm flipH="1">
            <a:off x="3059833" y="4308376"/>
            <a:ext cx="4104" cy="1152128"/>
          </a:xfrm>
          <a:prstGeom prst="line">
            <a:avLst/>
          </a:prstGeom>
          <a:ln w="158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478628" y="5460504"/>
            <a:ext cx="1440161" cy="57606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prstClr val="white"/>
                </a:solidFill>
              </a:rPr>
              <a:t>Device being Monitored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50585" y="4824626"/>
            <a:ext cx="920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. . . </a:t>
            </a:r>
            <a:endParaRPr 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2339752" y="1500064"/>
            <a:ext cx="1508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Prime System </a:t>
            </a:r>
          </a:p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076056" y="3300264"/>
            <a:ext cx="2232248" cy="10081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prstClr val="white"/>
                </a:solidFill>
              </a:rPr>
              <a:t>Data Acquisition Monitor (DM)</a:t>
            </a:r>
            <a:endParaRPr lang="en-GB" dirty="0">
              <a:solidFill>
                <a:prstClr val="white"/>
              </a:solidFill>
            </a:endParaRPr>
          </a:p>
        </p:txBody>
      </p:sp>
      <p:cxnSp>
        <p:nvCxnSpPr>
          <p:cNvPr id="16" name="Straight Connector 15"/>
          <p:cNvCxnSpPr>
            <a:stCxn id="15" idx="4"/>
            <a:endCxn id="12" idx="0"/>
          </p:cNvCxnSpPr>
          <p:nvPr/>
        </p:nvCxnSpPr>
        <p:spPr>
          <a:xfrm>
            <a:off x="6192180" y="4308376"/>
            <a:ext cx="6529" cy="1152128"/>
          </a:xfrm>
          <a:prstGeom prst="line">
            <a:avLst/>
          </a:prstGeom>
          <a:ln w="158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523877" y="4824625"/>
            <a:ext cx="1080120" cy="353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652120" y="4816106"/>
            <a:ext cx="1080120" cy="353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08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M7 Initial Release Summary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1143000"/>
            <a:ext cx="8524875" cy="518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008000"/>
                </a:solidFill>
              </a:rPr>
              <a:t>Wiki</a:t>
            </a:r>
          </a:p>
          <a:p>
            <a:pPr lvl="1"/>
            <a:r>
              <a:rPr lang="en-US" sz="1400" dirty="0" smtClean="0">
                <a:solidFill>
                  <a:srgbClr val="008000"/>
                </a:solidFill>
              </a:rPr>
              <a:t>M7 </a:t>
            </a:r>
            <a:r>
              <a:rPr lang="en-US" sz="1400" dirty="0">
                <a:solidFill>
                  <a:srgbClr val="008000"/>
                </a:solidFill>
              </a:rPr>
              <a:t>Wiki page: </a:t>
            </a:r>
            <a:r>
              <a:rPr lang="en-US" sz="1400" dirty="0">
                <a:solidFill>
                  <a:srgbClr val="008000"/>
                </a:solidFill>
                <a:hlinkClick r:id="rId2"/>
              </a:rPr>
              <a:t>https://</a:t>
            </a:r>
            <a:r>
              <a:rPr lang="en-US" sz="1400" dirty="0" smtClean="0">
                <a:solidFill>
                  <a:srgbClr val="008000"/>
                </a:solidFill>
                <a:hlinkClick r:id="rId2"/>
              </a:rPr>
              <a:t>doblewiki.doble.com:8443/display/MSS/M7100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endParaRPr lang="en-US" sz="1400" dirty="0">
              <a:solidFill>
                <a:srgbClr val="008000"/>
              </a:solidFill>
            </a:endParaRPr>
          </a:p>
          <a:p>
            <a:pPr lvl="1"/>
            <a:r>
              <a:rPr lang="en-US" sz="1400" dirty="0" smtClean="0">
                <a:solidFill>
                  <a:srgbClr val="008000"/>
                </a:solidFill>
              </a:rPr>
              <a:t>Manuals</a:t>
            </a:r>
            <a:r>
              <a:rPr lang="en-US" sz="1400" dirty="0">
                <a:solidFill>
                  <a:srgbClr val="008000"/>
                </a:solidFill>
              </a:rPr>
              <a:t>: </a:t>
            </a:r>
            <a:r>
              <a:rPr lang="en-US" sz="1400" dirty="0">
                <a:solidFill>
                  <a:srgbClr val="008000"/>
                </a:solidFill>
                <a:hlinkClick r:id="rId3"/>
              </a:rPr>
              <a:t>https://</a:t>
            </a:r>
            <a:r>
              <a:rPr lang="en-US" sz="1400" dirty="0" smtClean="0">
                <a:solidFill>
                  <a:srgbClr val="008000"/>
                </a:solidFill>
                <a:hlinkClick r:id="rId3"/>
              </a:rPr>
              <a:t>doblewiki.doble.com:8443/display/MM/M7100+User+Documentation</a:t>
            </a:r>
            <a:r>
              <a:rPr lang="en-US" sz="1400" dirty="0" smtClean="0">
                <a:solidFill>
                  <a:srgbClr val="008000"/>
                </a:solidFill>
              </a:rPr>
              <a:t>  </a:t>
            </a:r>
          </a:p>
          <a:p>
            <a:pPr lvl="1"/>
            <a:r>
              <a:rPr lang="en-US" sz="1400" dirty="0" smtClean="0">
                <a:solidFill>
                  <a:srgbClr val="008000"/>
                </a:solidFill>
              </a:rPr>
              <a:t>Field Test: </a:t>
            </a:r>
            <a:r>
              <a:rPr lang="en-US" sz="1400" dirty="0" smtClean="0">
                <a:solidFill>
                  <a:srgbClr val="008000"/>
                </a:solidFill>
                <a:hlinkClick r:id="rId4"/>
              </a:rPr>
              <a:t>https</a:t>
            </a:r>
            <a:r>
              <a:rPr lang="en-US" sz="1400" dirty="0">
                <a:solidFill>
                  <a:srgbClr val="008000"/>
                </a:solidFill>
                <a:hlinkClick r:id="rId4"/>
              </a:rPr>
              <a:t>://doblewiki.doble.com:8443/display/MSS/M7+Field+Test+Issues+Review</a:t>
            </a:r>
            <a:endParaRPr lang="en-US" sz="1400" dirty="0">
              <a:solidFill>
                <a:srgbClr val="008000"/>
              </a:solidFill>
            </a:endParaRPr>
          </a:p>
          <a:p>
            <a:pPr lvl="1"/>
            <a:r>
              <a:rPr lang="en-US" sz="1800" dirty="0" smtClean="0">
                <a:solidFill>
                  <a:srgbClr val="008000"/>
                </a:solidFill>
              </a:rPr>
              <a:t>Initial </a:t>
            </a:r>
            <a:r>
              <a:rPr lang="en-US" sz="1800" dirty="0">
                <a:solidFill>
                  <a:srgbClr val="008000"/>
                </a:solidFill>
              </a:rPr>
              <a:t>Product </a:t>
            </a:r>
            <a:r>
              <a:rPr lang="en-US" sz="1800" dirty="0" smtClean="0">
                <a:solidFill>
                  <a:srgbClr val="008000"/>
                </a:solidFill>
              </a:rPr>
              <a:t>Release</a:t>
            </a:r>
            <a:endParaRPr lang="en-US" sz="1800" dirty="0">
              <a:solidFill>
                <a:srgbClr val="008000"/>
              </a:solidFill>
            </a:endParaRPr>
          </a:p>
          <a:p>
            <a:pPr lvl="1"/>
            <a:r>
              <a:rPr lang="en-US" sz="1800" dirty="0">
                <a:solidFill>
                  <a:srgbClr val="008000"/>
                </a:solidFill>
              </a:rPr>
              <a:t>Features </a:t>
            </a:r>
          </a:p>
          <a:p>
            <a:pPr lvl="2"/>
            <a:r>
              <a:rPr lang="en-US" sz="1600" dirty="0">
                <a:solidFill>
                  <a:srgbClr val="008000"/>
                </a:solidFill>
              </a:rPr>
              <a:t>M4100 + M4110 + TTR Cap</a:t>
            </a:r>
          </a:p>
          <a:p>
            <a:pPr lvl="3"/>
            <a:r>
              <a:rPr lang="en-US" sz="1400" dirty="0">
                <a:solidFill>
                  <a:srgbClr val="008000"/>
                </a:solidFill>
              </a:rPr>
              <a:t>HV Power factor – 2 leads</a:t>
            </a:r>
          </a:p>
          <a:p>
            <a:pPr lvl="3"/>
            <a:r>
              <a:rPr lang="en-US" sz="1400" dirty="0">
                <a:solidFill>
                  <a:srgbClr val="008000"/>
                </a:solidFill>
              </a:rPr>
              <a:t>Exciting Current</a:t>
            </a:r>
          </a:p>
          <a:p>
            <a:pPr lvl="3"/>
            <a:r>
              <a:rPr lang="en-US" sz="1400" dirty="0">
                <a:solidFill>
                  <a:srgbClr val="008000"/>
                </a:solidFill>
              </a:rPr>
              <a:t>Leakage Reactance</a:t>
            </a:r>
          </a:p>
          <a:p>
            <a:pPr lvl="3"/>
            <a:r>
              <a:rPr lang="en-US" sz="1400" dirty="0">
                <a:solidFill>
                  <a:srgbClr val="008000"/>
                </a:solidFill>
              </a:rPr>
              <a:t>HV TTR</a:t>
            </a:r>
          </a:p>
          <a:p>
            <a:pPr lvl="2"/>
            <a:r>
              <a:rPr lang="en-US" sz="1600" dirty="0">
                <a:solidFill>
                  <a:srgbClr val="008000"/>
                </a:solidFill>
              </a:rPr>
              <a:t>New Capabilities</a:t>
            </a:r>
          </a:p>
          <a:p>
            <a:pPr lvl="3"/>
            <a:r>
              <a:rPr lang="en-US" sz="1400" dirty="0">
                <a:solidFill>
                  <a:srgbClr val="008000"/>
                </a:solidFill>
              </a:rPr>
              <a:t>Load Tap Changer Control</a:t>
            </a:r>
          </a:p>
          <a:p>
            <a:pPr lvl="3"/>
            <a:r>
              <a:rPr lang="en-US" sz="1400" dirty="0">
                <a:solidFill>
                  <a:srgbClr val="008000"/>
                </a:solidFill>
              </a:rPr>
              <a:t>LV TTR</a:t>
            </a:r>
            <a:endParaRPr lang="en-US" sz="1400" dirty="0">
              <a:solidFill>
                <a:srgbClr val="FF0000"/>
              </a:solidFill>
            </a:endParaRPr>
          </a:p>
          <a:p>
            <a:pPr lvl="3"/>
            <a:r>
              <a:rPr lang="en-US" sz="1400" dirty="0">
                <a:solidFill>
                  <a:srgbClr val="008000"/>
                </a:solidFill>
              </a:rPr>
              <a:t>DC Winding </a:t>
            </a:r>
            <a:r>
              <a:rPr lang="en-US" sz="1400" dirty="0" smtClean="0">
                <a:solidFill>
                  <a:srgbClr val="008000"/>
                </a:solidFill>
              </a:rPr>
              <a:t>Resistance</a:t>
            </a:r>
            <a:endParaRPr lang="en-US" sz="1200" dirty="0" smtClean="0">
              <a:solidFill>
                <a:srgbClr val="008000"/>
              </a:solidFill>
            </a:endParaRPr>
          </a:p>
          <a:p>
            <a:pPr lvl="3"/>
            <a:r>
              <a:rPr lang="en-US" sz="1400" dirty="0" smtClean="0">
                <a:solidFill>
                  <a:srgbClr val="008000"/>
                </a:solidFill>
              </a:rPr>
              <a:t>HV Variable Frequency Power Factor</a:t>
            </a:r>
            <a:endParaRPr lang="en-US" sz="900" dirty="0" smtClean="0">
              <a:solidFill>
                <a:srgbClr val="008000"/>
              </a:solidFill>
            </a:endParaRPr>
          </a:p>
          <a:p>
            <a:pPr lvl="2"/>
            <a:r>
              <a:rPr lang="en-US" sz="1600" dirty="0" smtClean="0">
                <a:solidFill>
                  <a:srgbClr val="008000"/>
                </a:solidFill>
              </a:rPr>
              <a:t>CE </a:t>
            </a:r>
            <a:r>
              <a:rPr lang="en-US" sz="1600" dirty="0">
                <a:solidFill>
                  <a:srgbClr val="008000"/>
                </a:solidFill>
              </a:rPr>
              <a:t>/ </a:t>
            </a:r>
            <a:r>
              <a:rPr lang="en-US" sz="1600" dirty="0" smtClean="0">
                <a:solidFill>
                  <a:srgbClr val="008000"/>
                </a:solidFill>
              </a:rPr>
              <a:t>Safety Compliance</a:t>
            </a:r>
            <a:endParaRPr lang="en-US" sz="16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09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36794" cy="553998"/>
          </a:xfrm>
        </p:spPr>
        <p:txBody>
          <a:bodyPr/>
          <a:lstStyle/>
          <a:p>
            <a:r>
              <a:rPr lang="en-US" dirty="0" smtClean="0"/>
              <a:t>May </a:t>
            </a:r>
            <a:r>
              <a:rPr lang="en-US" dirty="0" err="1" smtClean="0"/>
              <a:t>doblePrime</a:t>
            </a:r>
            <a:r>
              <a:rPr lang="en-US" dirty="0" smtClean="0"/>
              <a:t> Family Status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34948" y="914400"/>
            <a:ext cx="8762999" cy="5334000"/>
          </a:xfrm>
          <a:solidFill>
            <a:schemeClr val="bg1">
              <a:lumMod val="75000"/>
            </a:schemeClr>
          </a:solidFill>
          <a:ln>
            <a:solidFill>
              <a:srgbClr val="FFFF00"/>
            </a:solidFill>
          </a:ln>
        </p:spPr>
        <p:txBody>
          <a:bodyPr>
            <a:noAutofit/>
          </a:bodyPr>
          <a:lstStyle/>
          <a:p>
            <a:pPr marL="342900" lvl="1" indent="-342900">
              <a:spcBef>
                <a:spcPts val="200"/>
              </a:spcBef>
              <a:buFont typeface="Arial" pitchFamily="34" charset="0"/>
              <a:buChar char="•"/>
            </a:pPr>
            <a:r>
              <a:rPr lang="en-US" sz="1800" b="1" dirty="0" smtClean="0">
                <a:solidFill>
                  <a:srgbClr val="008000"/>
                </a:solidFill>
              </a:rPr>
              <a:t>Prime Code </a:t>
            </a:r>
            <a:r>
              <a:rPr lang="en-US" sz="1800" dirty="0" smtClean="0">
                <a:solidFill>
                  <a:srgbClr val="008000"/>
                </a:solidFill>
              </a:rPr>
              <a:t>(Operating Software for </a:t>
            </a:r>
            <a:r>
              <a:rPr lang="en-US" sz="1800" dirty="0" err="1" smtClean="0">
                <a:solidFill>
                  <a:srgbClr val="008000"/>
                </a:solidFill>
              </a:rPr>
              <a:t>doblePRIME</a:t>
            </a:r>
            <a:r>
              <a:rPr lang="en-US" sz="1800" dirty="0" smtClean="0">
                <a:solidFill>
                  <a:srgbClr val="008000"/>
                </a:solidFill>
              </a:rPr>
              <a:t> systems )</a:t>
            </a:r>
          </a:p>
          <a:p>
            <a:pPr marL="400050" lvl="2" indent="0">
              <a:spcBef>
                <a:spcPts val="200"/>
              </a:spcBef>
              <a:buNone/>
            </a:pPr>
            <a:r>
              <a:rPr lang="en-US" sz="1400" i="1" dirty="0" smtClean="0">
                <a:solidFill>
                  <a:srgbClr val="008000"/>
                </a:solidFill>
              </a:rPr>
              <a:t>Prime </a:t>
            </a:r>
            <a:r>
              <a:rPr lang="en-US" sz="1400" i="1" dirty="0">
                <a:solidFill>
                  <a:srgbClr val="008000"/>
                </a:solidFill>
              </a:rPr>
              <a:t>Code will </a:t>
            </a:r>
            <a:r>
              <a:rPr lang="en-US" sz="1400" i="1" dirty="0" smtClean="0">
                <a:solidFill>
                  <a:srgbClr val="008000"/>
                </a:solidFill>
              </a:rPr>
              <a:t>release both </a:t>
            </a:r>
            <a:r>
              <a:rPr lang="en-US" sz="1400" i="1" dirty="0">
                <a:solidFill>
                  <a:srgbClr val="008000"/>
                </a:solidFill>
              </a:rPr>
              <a:t>for </a:t>
            </a:r>
            <a:r>
              <a:rPr lang="en-US" sz="1400" i="1" dirty="0" smtClean="0">
                <a:solidFill>
                  <a:srgbClr val="008000"/>
                </a:solidFill>
              </a:rPr>
              <a:t>x86 </a:t>
            </a:r>
            <a:r>
              <a:rPr lang="en-US" sz="1400" i="1" dirty="0">
                <a:solidFill>
                  <a:srgbClr val="008000"/>
                </a:solidFill>
              </a:rPr>
              <a:t>hardware platforms </a:t>
            </a:r>
            <a:r>
              <a:rPr lang="en-US" sz="1400" i="1" dirty="0" smtClean="0">
                <a:solidFill>
                  <a:srgbClr val="008000"/>
                </a:solidFill>
              </a:rPr>
              <a:t>(e.g. Analytics</a:t>
            </a:r>
            <a:r>
              <a:rPr lang="en-US" sz="1400" i="1" dirty="0">
                <a:solidFill>
                  <a:srgbClr val="008000"/>
                </a:solidFill>
              </a:rPr>
              <a:t>) </a:t>
            </a:r>
            <a:r>
              <a:rPr lang="en-US" sz="1400" i="1" dirty="0" smtClean="0">
                <a:solidFill>
                  <a:srgbClr val="008000"/>
                </a:solidFill>
              </a:rPr>
              <a:t>and also ARM </a:t>
            </a:r>
            <a:r>
              <a:rPr lang="en-US" sz="1400" i="1" dirty="0">
                <a:solidFill>
                  <a:srgbClr val="008000"/>
                </a:solidFill>
              </a:rPr>
              <a:t>platforms (e.g. </a:t>
            </a:r>
            <a:r>
              <a:rPr lang="en-US" sz="1400" i="1" dirty="0" err="1">
                <a:solidFill>
                  <a:srgbClr val="008000"/>
                </a:solidFill>
              </a:rPr>
              <a:t>dP</a:t>
            </a:r>
            <a:r>
              <a:rPr lang="en-US" sz="1400" i="1" dirty="0">
                <a:solidFill>
                  <a:srgbClr val="008000"/>
                </a:solidFill>
              </a:rPr>
              <a:t> </a:t>
            </a:r>
            <a:r>
              <a:rPr lang="en-US" sz="1400" i="1" dirty="0" smtClean="0">
                <a:solidFill>
                  <a:srgbClr val="008000"/>
                </a:solidFill>
              </a:rPr>
              <a:t>IDD)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800" dirty="0" smtClean="0">
                <a:solidFill>
                  <a:srgbClr val="008000"/>
                </a:solidFill>
              </a:rPr>
              <a:t>v2.3 Initial </a:t>
            </a:r>
            <a:r>
              <a:rPr lang="en-US" sz="1800" dirty="0">
                <a:solidFill>
                  <a:srgbClr val="008000"/>
                </a:solidFill>
              </a:rPr>
              <a:t>analytic </a:t>
            </a:r>
            <a:r>
              <a:rPr lang="en-US" sz="1800" dirty="0" smtClean="0">
                <a:solidFill>
                  <a:srgbClr val="008000"/>
                </a:solidFill>
              </a:rPr>
              <a:t>capability</a:t>
            </a:r>
          </a:p>
          <a:p>
            <a:pPr lvl="2">
              <a:spcBef>
                <a:spcPts val="200"/>
              </a:spcBef>
            </a:pPr>
            <a:r>
              <a:rPr lang="en-US" sz="1600" dirty="0" smtClean="0">
                <a:solidFill>
                  <a:srgbClr val="008000"/>
                </a:solidFill>
              </a:rPr>
              <a:t>Features include</a:t>
            </a:r>
          </a:p>
          <a:p>
            <a:pPr lvl="3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True Power Factor (TPF) for CLP</a:t>
            </a:r>
          </a:p>
          <a:p>
            <a:pPr lvl="3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ARMS-like UI and Dynamic Charts</a:t>
            </a:r>
          </a:p>
          <a:p>
            <a:pPr lvl="4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Beta release in December ’15 to mollify </a:t>
            </a:r>
            <a:r>
              <a:rPr lang="en-US" sz="1400" dirty="0" err="1" smtClean="0">
                <a:solidFill>
                  <a:srgbClr val="008000"/>
                </a:solidFill>
              </a:rPr>
              <a:t>Drax</a:t>
            </a:r>
            <a:endParaRPr lang="en-US" sz="1400" dirty="0" smtClean="0">
              <a:solidFill>
                <a:srgbClr val="008000"/>
              </a:solidFill>
            </a:endParaRPr>
          </a:p>
          <a:p>
            <a:pPr lvl="5">
              <a:spcBef>
                <a:spcPts val="200"/>
              </a:spcBef>
            </a:pPr>
            <a:r>
              <a:rPr lang="en-US" sz="1200" dirty="0" smtClean="0">
                <a:solidFill>
                  <a:srgbClr val="008000"/>
                </a:solidFill>
              </a:rPr>
              <a:t>Demonstration was successful, resulting in revenue.</a:t>
            </a:r>
          </a:p>
          <a:p>
            <a:pPr lvl="3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4-20mA output conversion for </a:t>
            </a:r>
            <a:r>
              <a:rPr lang="en-US" sz="1400" dirty="0" err="1" smtClean="0">
                <a:solidFill>
                  <a:srgbClr val="008000"/>
                </a:solidFill>
              </a:rPr>
              <a:t>MiniDelphi</a:t>
            </a:r>
            <a:r>
              <a:rPr lang="en-US" sz="1400" dirty="0" smtClean="0">
                <a:solidFill>
                  <a:srgbClr val="008000"/>
                </a:solidFill>
              </a:rPr>
              <a:t> inputs – for </a:t>
            </a:r>
            <a:r>
              <a:rPr lang="en-US" sz="1400" dirty="0" err="1" smtClean="0">
                <a:solidFill>
                  <a:srgbClr val="008000"/>
                </a:solidFill>
              </a:rPr>
              <a:t>Drax</a:t>
            </a:r>
            <a:endParaRPr lang="en-US" sz="1400" dirty="0" smtClean="0">
              <a:solidFill>
                <a:srgbClr val="008000"/>
              </a:solidFill>
            </a:endParaRPr>
          </a:p>
          <a:p>
            <a:pPr lvl="4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Also successfully demonstrated in December Beta</a:t>
            </a:r>
            <a:endParaRPr lang="en-US" sz="1600" dirty="0" smtClean="0">
              <a:solidFill>
                <a:srgbClr val="008000"/>
              </a:solidFill>
            </a:endParaRPr>
          </a:p>
          <a:p>
            <a:pPr lvl="2">
              <a:spcBef>
                <a:spcPts val="200"/>
              </a:spcBef>
            </a:pPr>
            <a:r>
              <a:rPr lang="en-US" sz="1600" dirty="0" smtClean="0">
                <a:solidFill>
                  <a:srgbClr val="008000"/>
                </a:solidFill>
              </a:rPr>
              <a:t>Final candidate 2.3.0.27 released March ’16</a:t>
            </a:r>
          </a:p>
          <a:p>
            <a:pPr lvl="2">
              <a:spcBef>
                <a:spcPts val="200"/>
              </a:spcBef>
            </a:pPr>
            <a:r>
              <a:rPr lang="en-US" sz="1600" dirty="0" smtClean="0">
                <a:solidFill>
                  <a:srgbClr val="008000"/>
                </a:solidFill>
              </a:rPr>
              <a:t>Deployed on all </a:t>
            </a:r>
            <a:r>
              <a:rPr lang="en-US" sz="1600" dirty="0" err="1" smtClean="0">
                <a:solidFill>
                  <a:srgbClr val="008000"/>
                </a:solidFill>
              </a:rPr>
              <a:t>doblePRIME</a:t>
            </a:r>
            <a:r>
              <a:rPr lang="en-US" sz="1600" dirty="0" smtClean="0">
                <a:solidFill>
                  <a:srgbClr val="008000"/>
                </a:solidFill>
              </a:rPr>
              <a:t> IDD held in stock</a:t>
            </a:r>
            <a:endParaRPr lang="en-US" dirty="0" smtClean="0">
              <a:solidFill>
                <a:srgbClr val="008000"/>
              </a:solidFill>
            </a:endParaRPr>
          </a:p>
          <a:p>
            <a:pPr lvl="1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08000"/>
                </a:solidFill>
              </a:rPr>
              <a:t>v2.4 UI upgrade and further analytics – preliminary work in progress, detail in planning</a:t>
            </a:r>
          </a:p>
          <a:p>
            <a:pPr lvl="2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Including</a:t>
            </a:r>
          </a:p>
          <a:p>
            <a:pPr lvl="3">
              <a:spcBef>
                <a:spcPts val="200"/>
              </a:spcBef>
            </a:pPr>
            <a:r>
              <a:rPr lang="en-US" sz="1200" dirty="0" smtClean="0">
                <a:solidFill>
                  <a:srgbClr val="008000"/>
                </a:solidFill>
              </a:rPr>
              <a:t>New UI framework with associated benefits</a:t>
            </a:r>
          </a:p>
          <a:p>
            <a:pPr lvl="3">
              <a:spcBef>
                <a:spcPts val="200"/>
              </a:spcBef>
            </a:pPr>
            <a:r>
              <a:rPr lang="en-US" sz="1200" dirty="0" smtClean="0">
                <a:solidFill>
                  <a:srgbClr val="008000"/>
                </a:solidFill>
              </a:rPr>
              <a:t>Supervisory level integration (ARMS and others)</a:t>
            </a:r>
          </a:p>
          <a:p>
            <a:pPr lvl="3">
              <a:spcBef>
                <a:spcPts val="200"/>
              </a:spcBef>
            </a:pPr>
            <a:r>
              <a:rPr lang="en-US" sz="1200" dirty="0" smtClean="0">
                <a:solidFill>
                  <a:srgbClr val="008000"/>
                </a:solidFill>
              </a:rPr>
              <a:t>Composite charts</a:t>
            </a:r>
          </a:p>
          <a:p>
            <a:pPr lvl="3">
              <a:spcBef>
                <a:spcPts val="200"/>
              </a:spcBef>
            </a:pPr>
            <a:r>
              <a:rPr lang="en-US" sz="1200" dirty="0" smtClean="0">
                <a:solidFill>
                  <a:srgbClr val="008000"/>
                </a:solidFill>
              </a:rPr>
              <a:t>Polar charts</a:t>
            </a:r>
          </a:p>
          <a:p>
            <a:pPr lvl="2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Beta version successfully displayed at Boston Client Conference</a:t>
            </a:r>
          </a:p>
          <a:p>
            <a:pPr lvl="2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2.4.0 entering SQA at the end of May ‘16 for release end June ‘16</a:t>
            </a:r>
            <a:endParaRPr lang="en-US" sz="1400" dirty="0">
              <a:solidFill>
                <a:srgbClr val="008000"/>
              </a:solidFill>
            </a:endParaRPr>
          </a:p>
          <a:p>
            <a:pPr marL="914400" lvl="2" indent="0">
              <a:spcBef>
                <a:spcPts val="200"/>
              </a:spcBef>
              <a:buNone/>
            </a:pPr>
            <a:endParaRPr lang="en-US" sz="1400" dirty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1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36794" cy="553998"/>
          </a:xfrm>
        </p:spPr>
        <p:txBody>
          <a:bodyPr/>
          <a:lstStyle/>
          <a:p>
            <a:r>
              <a:rPr lang="en-US" dirty="0"/>
              <a:t>May </a:t>
            </a:r>
            <a:r>
              <a:rPr lang="en-US" dirty="0" err="1" smtClean="0"/>
              <a:t>doblePrime</a:t>
            </a:r>
            <a:r>
              <a:rPr lang="en-US" dirty="0" smtClean="0"/>
              <a:t> Family Status (cont.)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762999" cy="518160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pPr>
              <a:spcBef>
                <a:spcPts val="200"/>
              </a:spcBef>
            </a:pPr>
            <a:r>
              <a:rPr lang="en-US" sz="2000" b="1" dirty="0" err="1" smtClean="0">
                <a:solidFill>
                  <a:srgbClr val="008000"/>
                </a:solidFill>
              </a:rPr>
              <a:t>doblePRIME</a:t>
            </a:r>
            <a:r>
              <a:rPr lang="en-US" sz="2000" b="1" dirty="0" smtClean="0">
                <a:solidFill>
                  <a:srgbClr val="008000"/>
                </a:solidFill>
              </a:rPr>
              <a:t> PD-Guard Rev A </a:t>
            </a:r>
            <a:r>
              <a:rPr lang="en-US" sz="2000" dirty="0" smtClean="0">
                <a:solidFill>
                  <a:srgbClr val="008000"/>
                </a:solidFill>
              </a:rPr>
              <a:t>(Basic PD detection platform, 8 channel)</a:t>
            </a:r>
            <a:endParaRPr lang="en-US" sz="2000" b="1" dirty="0">
              <a:solidFill>
                <a:srgbClr val="008000"/>
              </a:solidFill>
            </a:endParaRPr>
          </a:p>
          <a:p>
            <a:pPr marL="742950" lvl="2" indent="-342900">
              <a:spcBef>
                <a:spcPts val="200"/>
              </a:spcBef>
            </a:pPr>
            <a:r>
              <a:rPr lang="en-US" sz="1800" dirty="0">
                <a:solidFill>
                  <a:srgbClr val="008000"/>
                </a:solidFill>
              </a:rPr>
              <a:t>Compliance testing completed – CE marked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800" dirty="0" smtClean="0">
                <a:solidFill>
                  <a:srgbClr val="008000"/>
                </a:solidFill>
              </a:rPr>
              <a:t>Units </a:t>
            </a:r>
            <a:r>
              <a:rPr lang="en-US" sz="1800" dirty="0">
                <a:solidFill>
                  <a:srgbClr val="008000"/>
                </a:solidFill>
              </a:rPr>
              <a:t>in-stock </a:t>
            </a:r>
            <a:r>
              <a:rPr lang="en-US" sz="1800" dirty="0" smtClean="0">
                <a:solidFill>
                  <a:srgbClr val="008000"/>
                </a:solidFill>
              </a:rPr>
              <a:t>UK (DPPD100)</a:t>
            </a:r>
            <a:endParaRPr lang="en-US" sz="1800" dirty="0">
              <a:solidFill>
                <a:srgbClr val="008000"/>
              </a:solidFill>
            </a:endParaRPr>
          </a:p>
          <a:p>
            <a:pPr marL="742950" lvl="2" indent="-342900">
              <a:spcBef>
                <a:spcPts val="200"/>
              </a:spcBef>
            </a:pPr>
            <a:r>
              <a:rPr lang="en-US" sz="1800" dirty="0">
                <a:solidFill>
                  <a:srgbClr val="008000"/>
                </a:solidFill>
              </a:rPr>
              <a:t>Omnify bulk data entry </a:t>
            </a:r>
            <a:r>
              <a:rPr lang="en-US" sz="1800" dirty="0" smtClean="0">
                <a:solidFill>
                  <a:srgbClr val="008000"/>
                </a:solidFill>
              </a:rPr>
              <a:t>completed, with final ECN signoff December ‘15.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800" dirty="0" smtClean="0">
                <a:solidFill>
                  <a:srgbClr val="008000"/>
                </a:solidFill>
              </a:rPr>
              <a:t>User </a:t>
            </a:r>
            <a:r>
              <a:rPr lang="en-US" sz="1800" dirty="0">
                <a:solidFill>
                  <a:srgbClr val="008000"/>
                </a:solidFill>
              </a:rPr>
              <a:t>Guide </a:t>
            </a:r>
            <a:r>
              <a:rPr lang="en-US" sz="1800" dirty="0" smtClean="0">
                <a:solidFill>
                  <a:srgbClr val="008000"/>
                </a:solidFill>
              </a:rPr>
              <a:t>– completed and released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800" dirty="0" smtClean="0">
                <a:solidFill>
                  <a:srgbClr val="008000"/>
                </a:solidFill>
              </a:rPr>
              <a:t>Service </a:t>
            </a:r>
            <a:r>
              <a:rPr lang="en-US" sz="1800" dirty="0">
                <a:solidFill>
                  <a:srgbClr val="008000"/>
                </a:solidFill>
              </a:rPr>
              <a:t>and Repair Guide </a:t>
            </a:r>
            <a:r>
              <a:rPr lang="en-US" sz="1800" dirty="0" smtClean="0">
                <a:solidFill>
                  <a:srgbClr val="008000"/>
                </a:solidFill>
              </a:rPr>
              <a:t>– complete, in release process</a:t>
            </a:r>
            <a:endParaRPr lang="en-US" sz="1800" dirty="0">
              <a:solidFill>
                <a:srgbClr val="008000"/>
              </a:solidFill>
            </a:endParaRPr>
          </a:p>
          <a:p>
            <a:pPr marL="742950" lvl="2" indent="-342900">
              <a:spcBef>
                <a:spcPts val="200"/>
              </a:spcBef>
            </a:pPr>
            <a:r>
              <a:rPr lang="en-US" sz="1600" dirty="0" smtClean="0">
                <a:solidFill>
                  <a:srgbClr val="008000"/>
                </a:solidFill>
              </a:rPr>
              <a:t>Current firmware release: 1.2.619</a:t>
            </a:r>
          </a:p>
          <a:p>
            <a:pPr marL="1657350" lvl="4" indent="-342900">
              <a:spcBef>
                <a:spcPts val="200"/>
              </a:spcBef>
            </a:pPr>
            <a:r>
              <a:rPr lang="en-US" sz="1600" dirty="0" smtClean="0">
                <a:solidFill>
                  <a:srgbClr val="008000"/>
                </a:solidFill>
              </a:rPr>
              <a:t>Includes phase-resolved measurement</a:t>
            </a:r>
          </a:p>
          <a:p>
            <a:pPr marL="1657350" lvl="4" indent="-342900">
              <a:spcBef>
                <a:spcPts val="200"/>
              </a:spcBef>
            </a:pPr>
            <a:r>
              <a:rPr lang="en-US" sz="1600" dirty="0" smtClean="0">
                <a:solidFill>
                  <a:srgbClr val="008000"/>
                </a:solidFill>
              </a:rPr>
              <a:t>Released as v1.2 in March 2016 with PRIME 2.3</a:t>
            </a:r>
          </a:p>
          <a:p>
            <a:pPr marL="1657350" lvl="4" indent="-342900">
              <a:spcBef>
                <a:spcPts val="200"/>
              </a:spcBef>
            </a:pPr>
            <a:endParaRPr lang="en-US" sz="1600" dirty="0">
              <a:solidFill>
                <a:srgbClr val="008000"/>
              </a:solidFill>
            </a:endParaRPr>
          </a:p>
          <a:p>
            <a:pPr marL="742950" lvl="2" indent="-342900">
              <a:spcBef>
                <a:spcPts val="200"/>
              </a:spcBef>
            </a:pPr>
            <a:r>
              <a:rPr lang="en-US" sz="1800" dirty="0" smtClean="0">
                <a:solidFill>
                  <a:srgbClr val="008000"/>
                </a:solidFill>
              </a:rPr>
              <a:t>Firmware  development continues: v1.3 to include new entropy metric for improved PD discrimination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800" dirty="0" smtClean="0">
                <a:solidFill>
                  <a:srgbClr val="008000"/>
                </a:solidFill>
              </a:rPr>
              <a:t>Call for feature requests to be developed for the next-generation platform</a:t>
            </a:r>
          </a:p>
          <a:p>
            <a:pPr marL="1200150" lvl="3" indent="-342900">
              <a:spcBef>
                <a:spcPts val="200"/>
              </a:spcBef>
            </a:pPr>
            <a:endParaRPr lang="en-US" sz="1600" dirty="0" smtClean="0">
              <a:solidFill>
                <a:srgbClr val="C00000"/>
              </a:solidFill>
            </a:endParaRPr>
          </a:p>
          <a:p>
            <a:pPr marL="857250" lvl="3" indent="0">
              <a:spcBef>
                <a:spcPts val="200"/>
              </a:spcBef>
              <a:buNone/>
            </a:pPr>
            <a:endParaRPr lang="en-US" dirty="0" smtClean="0">
              <a:solidFill>
                <a:srgbClr val="008000"/>
              </a:solidFill>
            </a:endParaRPr>
          </a:p>
          <a:p>
            <a:pPr marL="857250" lvl="3" indent="0">
              <a:spcBef>
                <a:spcPts val="200"/>
              </a:spcBef>
              <a:buNone/>
            </a:pPr>
            <a:endParaRPr lang="en-US" dirty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37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36794" cy="553998"/>
          </a:xfrm>
        </p:spPr>
        <p:txBody>
          <a:bodyPr/>
          <a:lstStyle/>
          <a:p>
            <a:r>
              <a:rPr lang="en-US" dirty="0"/>
              <a:t>May </a:t>
            </a:r>
            <a:r>
              <a:rPr lang="en-US" dirty="0" err="1" smtClean="0"/>
              <a:t>doblePrime</a:t>
            </a:r>
            <a:r>
              <a:rPr lang="en-US" dirty="0" smtClean="0"/>
              <a:t> Family Status (cont.)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762999" cy="525780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pPr>
              <a:spcBef>
                <a:spcPts val="200"/>
              </a:spcBef>
            </a:pPr>
            <a:r>
              <a:rPr lang="en-US" sz="2000" b="1" dirty="0" err="1" smtClean="0">
                <a:solidFill>
                  <a:srgbClr val="008000"/>
                </a:solidFill>
              </a:rPr>
              <a:t>doblePRIME</a:t>
            </a:r>
            <a:r>
              <a:rPr lang="en-US" sz="2000" b="1" dirty="0" smtClean="0">
                <a:solidFill>
                  <a:srgbClr val="008000"/>
                </a:solidFill>
              </a:rPr>
              <a:t> IDD Rev A </a:t>
            </a:r>
            <a:r>
              <a:rPr lang="en-US" sz="2000" dirty="0" smtClean="0">
                <a:solidFill>
                  <a:srgbClr val="008000"/>
                </a:solidFill>
              </a:rPr>
              <a:t>(Bushing monitoring, data aggregation)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200" dirty="0" smtClean="0">
                <a:solidFill>
                  <a:srgbClr val="008000"/>
                </a:solidFill>
              </a:rPr>
              <a:t>Basic online bushing monitoring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200" dirty="0" smtClean="0">
                <a:solidFill>
                  <a:srgbClr val="008000"/>
                </a:solidFill>
              </a:rPr>
              <a:t>Based on IDD bushing DAC, with new Supervisory Interface Device (SID) design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200" dirty="0" smtClean="0">
                <a:solidFill>
                  <a:srgbClr val="008000"/>
                </a:solidFill>
              </a:rPr>
              <a:t>With Prime Gateway module running Prime Code, can act as aggregator with reduced capability compared to Hub/Analytics platforms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200" dirty="0" smtClean="0">
                <a:solidFill>
                  <a:srgbClr val="008000"/>
                </a:solidFill>
              </a:rPr>
              <a:t>Stage Gate 5 passed 27 August ’15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200" dirty="0" smtClean="0">
                <a:solidFill>
                  <a:srgbClr val="008000"/>
                </a:solidFill>
              </a:rPr>
              <a:t>User Guide completed December ‘15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200" dirty="0" smtClean="0">
                <a:solidFill>
                  <a:srgbClr val="008000"/>
                </a:solidFill>
              </a:rPr>
              <a:t>Omnify bulk data entry completed, with final product ECN release due by 11 December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System Voltage Module (SVM): modified bushing PCB to support True Power Factor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Boards tested in </a:t>
            </a:r>
            <a:r>
              <a:rPr lang="en-US" sz="1400" dirty="0" err="1" smtClean="0">
                <a:solidFill>
                  <a:srgbClr val="008000"/>
                </a:solidFill>
              </a:rPr>
              <a:t>U.K.and</a:t>
            </a:r>
            <a:r>
              <a:rPr lang="en-US" sz="1400" dirty="0" smtClean="0">
                <a:solidFill>
                  <a:srgbClr val="008000"/>
                </a:solidFill>
              </a:rPr>
              <a:t> available for development</a:t>
            </a:r>
          </a:p>
          <a:p>
            <a:pPr marL="1657350" lvl="4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Incorporated into prototype for successful demo at Florida Power &amp; Light on 17 November</a:t>
            </a:r>
          </a:p>
          <a:p>
            <a:pPr marL="1657350" lvl="4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Shipped with China Light &amp; Power order</a:t>
            </a:r>
          </a:p>
          <a:p>
            <a:pPr marL="1657350" lvl="4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Shipping to Watertown for integration and test support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This option will not be part of the initial product release</a:t>
            </a:r>
            <a:endParaRPr lang="en-US" sz="1400" dirty="0">
              <a:solidFill>
                <a:srgbClr val="008000"/>
              </a:solidFill>
            </a:endParaRPr>
          </a:p>
          <a:p>
            <a:pPr marL="742950" lvl="2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First batch of 50 </a:t>
            </a:r>
            <a:r>
              <a:rPr lang="en-US" sz="1400" dirty="0" err="1" smtClean="0">
                <a:solidFill>
                  <a:srgbClr val="008000"/>
                </a:solidFill>
              </a:rPr>
              <a:t>doblePRIME</a:t>
            </a:r>
            <a:r>
              <a:rPr lang="en-US" sz="1400" dirty="0" smtClean="0">
                <a:solidFill>
                  <a:srgbClr val="008000"/>
                </a:solidFill>
              </a:rPr>
              <a:t> IDD (DPID100) manufactured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15 have been converted to SVM version (DPID101)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Shipping with PRIME 2.3.1.2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Second batch build in progress with contract manufacturer</a:t>
            </a:r>
          </a:p>
          <a:p>
            <a:pPr marL="3429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solidFill>
                  <a:srgbClr val="008000"/>
                </a:solidFill>
              </a:rPr>
              <a:t>doblePRIME</a:t>
            </a:r>
            <a:r>
              <a:rPr lang="en-US" sz="2000" b="1" dirty="0" smtClean="0">
                <a:solidFill>
                  <a:srgbClr val="008000"/>
                </a:solidFill>
              </a:rPr>
              <a:t> IDD Rev B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Hardware revision including IEC-61850 modules, additional I/O channels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Hardware design completed April ’16 – July ‘16 release scheduled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400" dirty="0">
                <a:solidFill>
                  <a:srgbClr val="008000"/>
                </a:solidFill>
              </a:rPr>
              <a:t>Firmware update in progress to include measurement of harmonics</a:t>
            </a:r>
          </a:p>
          <a:p>
            <a:pPr marL="742950" lvl="2" indent="-342900">
              <a:spcBef>
                <a:spcPts val="200"/>
              </a:spcBef>
            </a:pPr>
            <a:endParaRPr lang="en-US" sz="1400" dirty="0" smtClean="0">
              <a:solidFill>
                <a:srgbClr val="008000"/>
              </a:solidFill>
            </a:endParaRPr>
          </a:p>
          <a:p>
            <a:pPr marL="742950" lvl="2" indent="-342900">
              <a:spcBef>
                <a:spcPts val="200"/>
              </a:spcBef>
            </a:pPr>
            <a:endParaRPr lang="en-US" sz="1600" dirty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34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105400"/>
          </a:xfrm>
          <a:solidFill>
            <a:schemeClr val="bg1">
              <a:lumMod val="75000"/>
            </a:schemeClr>
          </a:solidFill>
        </p:spPr>
        <p:txBody>
          <a:bodyPr>
            <a:normAutofit lnSpcReduction="10000"/>
          </a:bodyPr>
          <a:lstStyle/>
          <a:p>
            <a:pPr>
              <a:spcBef>
                <a:spcPts val="200"/>
              </a:spcBef>
            </a:pPr>
            <a:r>
              <a:rPr lang="en-US" sz="1800" b="1" dirty="0" err="1" smtClean="0">
                <a:solidFill>
                  <a:srgbClr val="008000"/>
                </a:solidFill>
              </a:rPr>
              <a:t>doblePRIME</a:t>
            </a:r>
            <a:r>
              <a:rPr lang="en-US" sz="1800" b="1" dirty="0" smtClean="0">
                <a:solidFill>
                  <a:srgbClr val="008000"/>
                </a:solidFill>
              </a:rPr>
              <a:t> </a:t>
            </a:r>
            <a:r>
              <a:rPr lang="en-US" sz="1800" b="1" dirty="0" err="1" smtClean="0">
                <a:solidFill>
                  <a:srgbClr val="008000"/>
                </a:solidFill>
              </a:rPr>
              <a:t>iO</a:t>
            </a:r>
            <a:endParaRPr lang="en-US" sz="1800" b="1" dirty="0">
              <a:solidFill>
                <a:srgbClr val="008000"/>
              </a:solidFill>
            </a:endParaRPr>
          </a:p>
          <a:p>
            <a:pPr marL="742950" lvl="2" indent="-342900">
              <a:spcBef>
                <a:spcPts val="200"/>
              </a:spcBef>
            </a:pPr>
            <a:r>
              <a:rPr lang="en-US" sz="1600" dirty="0">
                <a:solidFill>
                  <a:srgbClr val="008000"/>
                </a:solidFill>
              </a:rPr>
              <a:t>Multifunction i/o expansion module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600" dirty="0">
                <a:solidFill>
                  <a:srgbClr val="008000"/>
                </a:solidFill>
              </a:rPr>
              <a:t>B</a:t>
            </a:r>
            <a:r>
              <a:rPr lang="en-US" sz="1600" dirty="0" smtClean="0">
                <a:solidFill>
                  <a:srgbClr val="008000"/>
                </a:solidFill>
              </a:rPr>
              <a:t>eta </a:t>
            </a:r>
            <a:r>
              <a:rPr lang="en-US" sz="1600" dirty="0">
                <a:solidFill>
                  <a:srgbClr val="008000"/>
                </a:solidFill>
              </a:rPr>
              <a:t>hardware </a:t>
            </a:r>
            <a:r>
              <a:rPr lang="en-US" sz="1600" dirty="0" smtClean="0">
                <a:solidFill>
                  <a:srgbClr val="008000"/>
                </a:solidFill>
              </a:rPr>
              <a:t>shipped as part of CLP pilot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600" dirty="0" smtClean="0">
                <a:solidFill>
                  <a:srgbClr val="008000"/>
                </a:solidFill>
              </a:rPr>
              <a:t>Beta unit shipping to CEM (Macau) end January ‘16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600" dirty="0" smtClean="0">
                <a:solidFill>
                  <a:srgbClr val="008000"/>
                </a:solidFill>
              </a:rPr>
              <a:t>Parts in </a:t>
            </a:r>
            <a:r>
              <a:rPr lang="en-US" sz="1600" dirty="0" err="1" smtClean="0">
                <a:solidFill>
                  <a:srgbClr val="008000"/>
                </a:solidFill>
              </a:rPr>
              <a:t>Omnify</a:t>
            </a:r>
            <a:r>
              <a:rPr lang="en-US" sz="1600" dirty="0" smtClean="0">
                <a:solidFill>
                  <a:srgbClr val="008000"/>
                </a:solidFill>
              </a:rPr>
              <a:t> end January ‘16 – due for release May ‘16</a:t>
            </a:r>
            <a:endParaRPr lang="en-US" sz="1600" dirty="0">
              <a:solidFill>
                <a:srgbClr val="008000"/>
              </a:solidFill>
            </a:endParaRPr>
          </a:p>
          <a:p>
            <a:pPr marL="457200" lvl="1" indent="0">
              <a:spcBef>
                <a:spcPts val="200"/>
              </a:spcBef>
              <a:buNone/>
            </a:pPr>
            <a:endParaRPr lang="en-US" sz="1400" dirty="0" smtClean="0">
              <a:solidFill>
                <a:srgbClr val="008000"/>
              </a:solidFill>
            </a:endParaRPr>
          </a:p>
          <a:p>
            <a:pPr>
              <a:spcBef>
                <a:spcPts val="200"/>
              </a:spcBef>
            </a:pPr>
            <a:r>
              <a:rPr lang="en-US" sz="1800" b="1" dirty="0" err="1" smtClean="0">
                <a:solidFill>
                  <a:srgbClr val="008000"/>
                </a:solidFill>
              </a:rPr>
              <a:t>doblePRIME</a:t>
            </a:r>
            <a:r>
              <a:rPr lang="en-US" sz="1800" b="1" dirty="0" smtClean="0">
                <a:solidFill>
                  <a:srgbClr val="008000"/>
                </a:solidFill>
              </a:rPr>
              <a:t> </a:t>
            </a:r>
            <a:r>
              <a:rPr lang="en-US" sz="1800" b="1" dirty="0">
                <a:solidFill>
                  <a:srgbClr val="008000"/>
                </a:solidFill>
              </a:rPr>
              <a:t>Analytics System </a:t>
            </a:r>
            <a:r>
              <a:rPr lang="en-US" sz="1800" b="1" dirty="0" smtClean="0">
                <a:solidFill>
                  <a:srgbClr val="008000"/>
                </a:solidFill>
              </a:rPr>
              <a:t>Rev A (COTS concept)</a:t>
            </a:r>
            <a:endParaRPr lang="en-US" sz="1600" dirty="0">
              <a:solidFill>
                <a:srgbClr val="008000"/>
              </a:solidFill>
            </a:endParaRPr>
          </a:p>
          <a:p>
            <a:pPr lvl="1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8000"/>
                </a:solidFill>
              </a:rPr>
              <a:t>Advanced </a:t>
            </a:r>
            <a:r>
              <a:rPr lang="en-US" sz="1400" dirty="0">
                <a:solidFill>
                  <a:srgbClr val="008000"/>
                </a:solidFill>
              </a:rPr>
              <a:t>data concentrator platform, expanded sensor support and SCADA </a:t>
            </a:r>
            <a:r>
              <a:rPr lang="en-US" sz="1400" dirty="0" err="1">
                <a:solidFill>
                  <a:srgbClr val="008000"/>
                </a:solidFill>
              </a:rPr>
              <a:t>comms</a:t>
            </a:r>
            <a:r>
              <a:rPr lang="en-US" sz="1400" dirty="0">
                <a:solidFill>
                  <a:srgbClr val="008000"/>
                </a:solidFill>
              </a:rPr>
              <a:t>)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400" dirty="0" err="1" smtClean="0">
                <a:solidFill>
                  <a:srgbClr val="008000"/>
                </a:solidFill>
              </a:rPr>
              <a:t>Omnify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>
                <a:solidFill>
                  <a:srgbClr val="008000"/>
                </a:solidFill>
              </a:rPr>
              <a:t>bulk data input </a:t>
            </a:r>
            <a:r>
              <a:rPr lang="en-US" sz="1400" dirty="0" smtClean="0">
                <a:solidFill>
                  <a:srgbClr val="008000"/>
                </a:solidFill>
              </a:rPr>
              <a:t>complete - Product released</a:t>
            </a:r>
          </a:p>
          <a:p>
            <a:pPr marL="342900" lvl="1" indent="-342900">
              <a:spcBef>
                <a:spcPts val="200"/>
              </a:spcBef>
              <a:buFont typeface="Arial" pitchFamily="34" charset="0"/>
              <a:buChar char="•"/>
            </a:pPr>
            <a:r>
              <a:rPr lang="en-US" sz="1800" b="1" dirty="0" err="1">
                <a:solidFill>
                  <a:srgbClr val="008000"/>
                </a:solidFill>
              </a:rPr>
              <a:t>doblePRIME</a:t>
            </a:r>
            <a:r>
              <a:rPr lang="en-US" sz="1800" b="1" dirty="0">
                <a:solidFill>
                  <a:srgbClr val="008000"/>
                </a:solidFill>
              </a:rPr>
              <a:t> Analytics System Rev </a:t>
            </a:r>
            <a:r>
              <a:rPr lang="en-US" sz="1800" b="1" dirty="0" smtClean="0">
                <a:solidFill>
                  <a:srgbClr val="008000"/>
                </a:solidFill>
              </a:rPr>
              <a:t>B (transition model)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400" dirty="0" err="1">
                <a:solidFill>
                  <a:srgbClr val="008000"/>
                </a:solidFill>
              </a:rPr>
              <a:t>Omnify</a:t>
            </a:r>
            <a:r>
              <a:rPr lang="en-US" sz="1400" dirty="0">
                <a:solidFill>
                  <a:srgbClr val="008000"/>
                </a:solidFill>
              </a:rPr>
              <a:t> bulk data input complete - Product </a:t>
            </a:r>
            <a:r>
              <a:rPr lang="en-US" sz="1400" dirty="0" smtClean="0">
                <a:solidFill>
                  <a:srgbClr val="008000"/>
                </a:solidFill>
              </a:rPr>
              <a:t>released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Units in stock, UK</a:t>
            </a:r>
          </a:p>
          <a:p>
            <a:pPr marL="3429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rgbClr val="008000"/>
                </a:solidFill>
              </a:rPr>
              <a:t>doblePRIME</a:t>
            </a:r>
            <a:r>
              <a:rPr lang="en-US" sz="1800" b="1" dirty="0">
                <a:solidFill>
                  <a:srgbClr val="008000"/>
                </a:solidFill>
              </a:rPr>
              <a:t> Analytics System Rev </a:t>
            </a:r>
            <a:r>
              <a:rPr lang="en-US" sz="1800" b="1" dirty="0" smtClean="0">
                <a:solidFill>
                  <a:srgbClr val="008000"/>
                </a:solidFill>
              </a:rPr>
              <a:t>C (volume production </a:t>
            </a:r>
            <a:r>
              <a:rPr lang="en-US" sz="1800" b="1" dirty="0">
                <a:solidFill>
                  <a:srgbClr val="008000"/>
                </a:solidFill>
              </a:rPr>
              <a:t>model</a:t>
            </a:r>
            <a:r>
              <a:rPr lang="en-US" sz="1800" b="1" dirty="0" smtClean="0">
                <a:solidFill>
                  <a:srgbClr val="008000"/>
                </a:solidFill>
              </a:rPr>
              <a:t>)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Hardware design complete – July ‘16 release scheduled</a:t>
            </a:r>
            <a:endParaRPr lang="en-US" sz="1400" dirty="0">
              <a:solidFill>
                <a:srgbClr val="008000"/>
              </a:solidFill>
            </a:endParaRPr>
          </a:p>
          <a:p>
            <a:pPr marL="400050" lvl="2" indent="0">
              <a:spcBef>
                <a:spcPts val="200"/>
              </a:spcBef>
              <a:buNone/>
            </a:pPr>
            <a:endParaRPr lang="en-US" sz="1400" b="1" dirty="0" smtClean="0">
              <a:solidFill>
                <a:srgbClr val="008000"/>
              </a:solidFill>
            </a:endParaRPr>
          </a:p>
          <a:p>
            <a:pPr marL="342900" lvl="1" indent="-342900">
              <a:spcBef>
                <a:spcPts val="200"/>
              </a:spcBef>
              <a:buFont typeface="Arial" pitchFamily="34" charset="0"/>
              <a:buChar char="•"/>
            </a:pPr>
            <a:r>
              <a:rPr lang="en-US" sz="1800" b="1" dirty="0" err="1" smtClean="0">
                <a:solidFill>
                  <a:srgbClr val="008000"/>
                </a:solidFill>
              </a:rPr>
              <a:t>doblePRIME</a:t>
            </a:r>
            <a:r>
              <a:rPr lang="en-US" sz="1800" b="1" dirty="0" smtClean="0">
                <a:solidFill>
                  <a:srgbClr val="008000"/>
                </a:solidFill>
              </a:rPr>
              <a:t> </a:t>
            </a:r>
            <a:r>
              <a:rPr lang="en-US" sz="1800" b="1" dirty="0">
                <a:solidFill>
                  <a:srgbClr val="008000"/>
                </a:solidFill>
              </a:rPr>
              <a:t>Hub </a:t>
            </a:r>
            <a:r>
              <a:rPr lang="en-US" sz="1800" b="1" dirty="0" smtClean="0">
                <a:solidFill>
                  <a:srgbClr val="008000"/>
                </a:solidFill>
              </a:rPr>
              <a:t>Rev A </a:t>
            </a:r>
            <a:r>
              <a:rPr lang="en-US" sz="1600" dirty="0">
                <a:solidFill>
                  <a:srgbClr val="008000"/>
                </a:solidFill>
              </a:rPr>
              <a:t>(Basic data concentrator platform)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600" dirty="0">
                <a:solidFill>
                  <a:srgbClr val="008000"/>
                </a:solidFill>
              </a:rPr>
              <a:t>Compliance testing completed – CE marked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600" dirty="0">
                <a:solidFill>
                  <a:srgbClr val="008000"/>
                </a:solidFill>
              </a:rPr>
              <a:t>Units in-stock </a:t>
            </a:r>
            <a:r>
              <a:rPr lang="en-US" sz="1600" dirty="0" smtClean="0">
                <a:solidFill>
                  <a:srgbClr val="008000"/>
                </a:solidFill>
              </a:rPr>
              <a:t>UK, ordered through </a:t>
            </a:r>
            <a:r>
              <a:rPr lang="en-US" sz="1600" dirty="0" err="1">
                <a:solidFill>
                  <a:srgbClr val="008000"/>
                </a:solidFill>
              </a:rPr>
              <a:t>Transinor</a:t>
            </a:r>
            <a:endParaRPr lang="en-US" sz="1600" dirty="0">
              <a:solidFill>
                <a:srgbClr val="008000"/>
              </a:solidFill>
            </a:endParaRPr>
          </a:p>
          <a:p>
            <a:pPr marL="742950" lvl="2" indent="-342900">
              <a:spcBef>
                <a:spcPts val="200"/>
              </a:spcBef>
            </a:pPr>
            <a:r>
              <a:rPr lang="en-US" sz="1600" dirty="0">
                <a:solidFill>
                  <a:srgbClr val="008000"/>
                </a:solidFill>
              </a:rPr>
              <a:t>Omnify bulk data </a:t>
            </a:r>
            <a:r>
              <a:rPr lang="en-US" sz="1600" dirty="0" smtClean="0">
                <a:solidFill>
                  <a:srgbClr val="008000"/>
                </a:solidFill>
              </a:rPr>
              <a:t>suspended, to focus on other products. To be resumed, </a:t>
            </a:r>
            <a:r>
              <a:rPr lang="en-US" sz="1600" dirty="0" err="1" smtClean="0">
                <a:solidFill>
                  <a:srgbClr val="008000"/>
                </a:solidFill>
              </a:rPr>
              <a:t>tba</a:t>
            </a:r>
            <a:r>
              <a:rPr lang="en-US" sz="1600" dirty="0" smtClean="0">
                <a:solidFill>
                  <a:srgbClr val="008000"/>
                </a:solidFill>
              </a:rPr>
              <a:t>.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 </a:t>
            </a:r>
            <a:r>
              <a:rPr lang="en-US" dirty="0" err="1" smtClean="0"/>
              <a:t>doblePrime</a:t>
            </a:r>
            <a:r>
              <a:rPr lang="en-US" dirty="0" smtClean="0"/>
              <a:t> </a:t>
            </a:r>
            <a:r>
              <a:rPr lang="en-US" dirty="0"/>
              <a:t>Family </a:t>
            </a:r>
            <a:r>
              <a:rPr lang="en-US" dirty="0" smtClean="0"/>
              <a:t>Status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3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105400"/>
          </a:xfrm>
          <a:solidFill>
            <a:schemeClr val="bg1">
              <a:lumMod val="75000"/>
            </a:schemeClr>
          </a:solidFill>
        </p:spPr>
        <p:txBody>
          <a:bodyPr>
            <a:normAutofit fontScale="92500" lnSpcReduction="20000"/>
          </a:bodyPr>
          <a:lstStyle/>
          <a:p>
            <a:pPr marL="342900" lvl="1" indent="-342900">
              <a:spcBef>
                <a:spcPts val="200"/>
              </a:spcBef>
            </a:pPr>
            <a:r>
              <a:rPr lang="en-US" sz="2000" b="1" dirty="0">
                <a:solidFill>
                  <a:srgbClr val="008000"/>
                </a:solidFill>
              </a:rPr>
              <a:t>Field </a:t>
            </a:r>
            <a:r>
              <a:rPr lang="en-US" sz="2000" b="1" dirty="0" smtClean="0">
                <a:solidFill>
                  <a:srgbClr val="008000"/>
                </a:solidFill>
              </a:rPr>
              <a:t>Evaluations and Pilots in Progress</a:t>
            </a:r>
            <a:endParaRPr lang="en-US" sz="2000" b="1" dirty="0">
              <a:solidFill>
                <a:srgbClr val="008000"/>
              </a:solidFill>
            </a:endParaRPr>
          </a:p>
          <a:p>
            <a:pPr marL="742950" lvl="2" indent="-342900">
              <a:spcBef>
                <a:spcPts val="200"/>
              </a:spcBef>
            </a:pPr>
            <a:r>
              <a:rPr lang="en-US" sz="1500" dirty="0" err="1" smtClean="0">
                <a:solidFill>
                  <a:srgbClr val="008000"/>
                </a:solidFill>
              </a:rPr>
              <a:t>Drax</a:t>
            </a:r>
            <a:r>
              <a:rPr lang="en-US" sz="1500" dirty="0" smtClean="0">
                <a:solidFill>
                  <a:srgbClr val="008000"/>
                </a:solidFill>
              </a:rPr>
              <a:t> Power (U.K.) – GT4 installed week </a:t>
            </a:r>
            <a:r>
              <a:rPr lang="en-US" sz="1500" dirty="0">
                <a:solidFill>
                  <a:srgbClr val="008000"/>
                </a:solidFill>
              </a:rPr>
              <a:t>of 6 July </a:t>
            </a:r>
            <a:r>
              <a:rPr lang="en-US" sz="1500" dirty="0" smtClean="0">
                <a:solidFill>
                  <a:srgbClr val="008000"/>
                </a:solidFill>
              </a:rPr>
              <a:t>’15 – giving good results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500" dirty="0" err="1" smtClean="0">
                <a:solidFill>
                  <a:srgbClr val="008000"/>
                </a:solidFill>
              </a:rPr>
              <a:t>dP</a:t>
            </a:r>
            <a:r>
              <a:rPr lang="en-US" sz="1500" dirty="0" smtClean="0">
                <a:solidFill>
                  <a:srgbClr val="008000"/>
                </a:solidFill>
              </a:rPr>
              <a:t> Analytics, </a:t>
            </a:r>
            <a:r>
              <a:rPr lang="en-US" sz="1500" dirty="0" err="1" smtClean="0">
                <a:solidFill>
                  <a:srgbClr val="008000"/>
                </a:solidFill>
              </a:rPr>
              <a:t>dP</a:t>
            </a:r>
            <a:r>
              <a:rPr lang="en-US" sz="1500" dirty="0" smtClean="0">
                <a:solidFill>
                  <a:srgbClr val="008000"/>
                </a:solidFill>
              </a:rPr>
              <a:t> IDD, </a:t>
            </a:r>
            <a:r>
              <a:rPr lang="en-US" sz="1500" dirty="0" err="1" smtClean="0">
                <a:solidFill>
                  <a:srgbClr val="008000"/>
                </a:solidFill>
              </a:rPr>
              <a:t>dP</a:t>
            </a:r>
            <a:r>
              <a:rPr lang="en-US" sz="1500" dirty="0" smtClean="0">
                <a:solidFill>
                  <a:srgbClr val="008000"/>
                </a:solidFill>
              </a:rPr>
              <a:t> PD-Guard, HFCT Mini, Prime Code 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500" dirty="0" smtClean="0">
                <a:solidFill>
                  <a:srgbClr val="008000"/>
                </a:solidFill>
              </a:rPr>
              <a:t>2</a:t>
            </a:r>
            <a:r>
              <a:rPr lang="en-US" sz="1500" baseline="30000" dirty="0" smtClean="0">
                <a:solidFill>
                  <a:srgbClr val="008000"/>
                </a:solidFill>
              </a:rPr>
              <a:t>nd</a:t>
            </a:r>
            <a:r>
              <a:rPr lang="en-US" sz="1500" dirty="0" smtClean="0">
                <a:solidFill>
                  <a:srgbClr val="008000"/>
                </a:solidFill>
              </a:rPr>
              <a:t> installation on GT2 done in September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500" dirty="0" smtClean="0">
                <a:solidFill>
                  <a:srgbClr val="008000"/>
                </a:solidFill>
              </a:rPr>
              <a:t>Prime Code v2.3 Beta delivered December ’15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500" dirty="0">
                <a:solidFill>
                  <a:srgbClr val="008000"/>
                </a:solidFill>
              </a:rPr>
              <a:t>O</a:t>
            </a:r>
            <a:r>
              <a:rPr lang="en-US" sz="1500" dirty="0" smtClean="0">
                <a:solidFill>
                  <a:srgbClr val="008000"/>
                </a:solidFill>
              </a:rPr>
              <a:t>rder for third and fourth systems received in March 2016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500" dirty="0" smtClean="0">
                <a:solidFill>
                  <a:srgbClr val="008000"/>
                </a:solidFill>
              </a:rPr>
              <a:t>Third installation, GT5, completed May ‘16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500" dirty="0" smtClean="0">
                <a:solidFill>
                  <a:srgbClr val="008000"/>
                </a:solidFill>
              </a:rPr>
              <a:t>Xcel (Lamar sub) paid pilot - shipped end of September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500" dirty="0" smtClean="0">
                <a:solidFill>
                  <a:srgbClr val="008000"/>
                </a:solidFill>
              </a:rPr>
              <a:t>Installation throughout November, commissioned 3</a:t>
            </a:r>
            <a:r>
              <a:rPr lang="en-US" sz="1500" baseline="30000" dirty="0" smtClean="0">
                <a:solidFill>
                  <a:srgbClr val="008000"/>
                </a:solidFill>
              </a:rPr>
              <a:t>rd</a:t>
            </a:r>
            <a:r>
              <a:rPr lang="en-US" sz="1500" dirty="0" smtClean="0">
                <a:solidFill>
                  <a:srgbClr val="008000"/>
                </a:solidFill>
              </a:rPr>
              <a:t> week of January ’16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500" dirty="0">
                <a:solidFill>
                  <a:srgbClr val="008000"/>
                </a:solidFill>
              </a:rPr>
              <a:t>CLP (China Light and Power) paid pilot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500" dirty="0">
                <a:solidFill>
                  <a:srgbClr val="008000"/>
                </a:solidFill>
              </a:rPr>
              <a:t>Requires True Power Factor – hardware and software changes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500" dirty="0">
                <a:solidFill>
                  <a:srgbClr val="008000"/>
                </a:solidFill>
              </a:rPr>
              <a:t>Equipment shipped Q1 FY16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500" dirty="0">
                <a:solidFill>
                  <a:srgbClr val="008000"/>
                </a:solidFill>
              </a:rPr>
              <a:t>Full software support in Q2 </a:t>
            </a:r>
            <a:r>
              <a:rPr lang="en-US" sz="1500" dirty="0" smtClean="0">
                <a:solidFill>
                  <a:srgbClr val="008000"/>
                </a:solidFill>
              </a:rPr>
              <a:t>FY16</a:t>
            </a:r>
          </a:p>
          <a:p>
            <a:pPr marL="342900" lvl="1" indent="-342900">
              <a:spcBef>
                <a:spcPts val="200"/>
              </a:spcBef>
            </a:pPr>
            <a:r>
              <a:rPr lang="en-US" sz="2000" b="1" dirty="0" smtClean="0">
                <a:solidFill>
                  <a:srgbClr val="008000"/>
                </a:solidFill>
              </a:rPr>
              <a:t>Pending Business </a:t>
            </a:r>
            <a:r>
              <a:rPr lang="en-US" sz="2000" b="1" dirty="0">
                <a:solidFill>
                  <a:srgbClr val="008000"/>
                </a:solidFill>
              </a:rPr>
              <a:t>R</a:t>
            </a:r>
            <a:r>
              <a:rPr lang="en-US" sz="2000" b="1" dirty="0" smtClean="0">
                <a:solidFill>
                  <a:srgbClr val="008000"/>
                </a:solidFill>
              </a:rPr>
              <a:t>equiring Engineering Effort</a:t>
            </a:r>
            <a:endParaRPr lang="en-US" sz="2000" b="1" dirty="0">
              <a:solidFill>
                <a:srgbClr val="008000"/>
              </a:solidFill>
            </a:endParaRPr>
          </a:p>
          <a:p>
            <a:pPr marL="742950" lvl="2" indent="-342900">
              <a:spcBef>
                <a:spcPts val="200"/>
              </a:spcBef>
            </a:pPr>
            <a:r>
              <a:rPr lang="en-US" sz="1500" dirty="0" smtClean="0">
                <a:solidFill>
                  <a:srgbClr val="008000"/>
                </a:solidFill>
              </a:rPr>
              <a:t>EDF Energy Request for Proposal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500" dirty="0" smtClean="0">
                <a:solidFill>
                  <a:srgbClr val="008000"/>
                </a:solidFill>
              </a:rPr>
              <a:t>Add support for GE/</a:t>
            </a:r>
            <a:r>
              <a:rPr lang="en-US" sz="1500" dirty="0" err="1" smtClean="0">
                <a:solidFill>
                  <a:srgbClr val="008000"/>
                </a:solidFill>
              </a:rPr>
              <a:t>Kelman</a:t>
            </a:r>
            <a:r>
              <a:rPr lang="en-US" sz="1500" dirty="0" smtClean="0">
                <a:solidFill>
                  <a:srgbClr val="008000"/>
                </a:solidFill>
              </a:rPr>
              <a:t> Transfix (future)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500" dirty="0" smtClean="0">
                <a:solidFill>
                  <a:srgbClr val="008000"/>
                </a:solidFill>
              </a:rPr>
              <a:t>Integration with PI Historian (future)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500" dirty="0" smtClean="0">
                <a:solidFill>
                  <a:srgbClr val="008000"/>
                </a:solidFill>
              </a:rPr>
              <a:t>Analytics for 2-bushing-only configuration (future)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500" dirty="0" smtClean="0">
                <a:solidFill>
                  <a:srgbClr val="008000"/>
                </a:solidFill>
              </a:rPr>
              <a:t>APS (Arizona Public Service)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500" dirty="0" smtClean="0">
                <a:solidFill>
                  <a:srgbClr val="008000"/>
                </a:solidFill>
              </a:rPr>
              <a:t>Polar plot support added for demonstration and proposal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500" dirty="0" smtClean="0">
                <a:solidFill>
                  <a:srgbClr val="008000"/>
                </a:solidFill>
              </a:rPr>
              <a:t>FPL (Florida Power &amp; Light)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500" dirty="0" smtClean="0">
                <a:solidFill>
                  <a:srgbClr val="008000"/>
                </a:solidFill>
              </a:rPr>
              <a:t>True Power Factor gained approval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500" dirty="0" smtClean="0">
                <a:solidFill>
                  <a:srgbClr val="008000"/>
                </a:solidFill>
              </a:rPr>
              <a:t>Duke Energy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500" dirty="0" smtClean="0">
                <a:solidFill>
                  <a:srgbClr val="008000"/>
                </a:solidFill>
              </a:rPr>
              <a:t>Opportunity for 12,000 transformers</a:t>
            </a:r>
          </a:p>
          <a:p>
            <a:pPr marL="1200150" lvl="3" indent="-342900">
              <a:spcBef>
                <a:spcPts val="200"/>
              </a:spcBef>
            </a:pPr>
            <a:endParaRPr lang="en-US" sz="1500" dirty="0" smtClean="0">
              <a:solidFill>
                <a:srgbClr val="008000"/>
              </a:solidFill>
            </a:endParaRPr>
          </a:p>
          <a:p>
            <a:pPr marL="1200150" lvl="3" indent="-342900">
              <a:spcBef>
                <a:spcPts val="200"/>
              </a:spcBef>
            </a:pPr>
            <a:endParaRPr lang="en-US" sz="1600" dirty="0">
              <a:solidFill>
                <a:srgbClr val="008000"/>
              </a:solidFill>
            </a:endParaRPr>
          </a:p>
          <a:p>
            <a:pPr marL="742950" lvl="2" indent="-342900">
              <a:spcBef>
                <a:spcPts val="200"/>
              </a:spcBef>
            </a:pPr>
            <a:endParaRPr lang="en-US" sz="1800" dirty="0" smtClean="0">
              <a:solidFill>
                <a:srgbClr val="008000"/>
              </a:solidFill>
            </a:endParaRPr>
          </a:p>
          <a:p>
            <a:pPr>
              <a:spcBef>
                <a:spcPts val="200"/>
              </a:spcBef>
            </a:pP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 </a:t>
            </a:r>
            <a:r>
              <a:rPr lang="en-US" dirty="0" err="1" smtClean="0"/>
              <a:t>doblePrime</a:t>
            </a:r>
            <a:r>
              <a:rPr lang="en-US" dirty="0" smtClean="0"/>
              <a:t> </a:t>
            </a:r>
            <a:r>
              <a:rPr lang="en-US" dirty="0"/>
              <a:t>Family </a:t>
            </a:r>
            <a:r>
              <a:rPr lang="en-US" dirty="0" smtClean="0"/>
              <a:t>Status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7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1054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marL="3429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8000"/>
                </a:solidFill>
              </a:rPr>
              <a:t>Bushing </a:t>
            </a:r>
            <a:r>
              <a:rPr lang="en-US" sz="2000" b="1" dirty="0">
                <a:solidFill>
                  <a:srgbClr val="008000"/>
                </a:solidFill>
              </a:rPr>
              <a:t>tap sensor system </a:t>
            </a:r>
            <a:endParaRPr lang="en-US" sz="2000" b="1" dirty="0" smtClean="0">
              <a:solidFill>
                <a:srgbClr val="008000"/>
              </a:solidFill>
            </a:endParaRPr>
          </a:p>
          <a:p>
            <a:pPr marL="742950" lvl="2" indent="-342900">
              <a:spcBef>
                <a:spcPts val="200"/>
              </a:spcBef>
            </a:pPr>
            <a:r>
              <a:rPr lang="en-US" sz="1400" b="1" dirty="0" smtClean="0">
                <a:solidFill>
                  <a:srgbClr val="008000"/>
                </a:solidFill>
              </a:rPr>
              <a:t>Transition </a:t>
            </a:r>
            <a:r>
              <a:rPr lang="en-US" sz="1400" b="1" dirty="0">
                <a:solidFill>
                  <a:srgbClr val="008000"/>
                </a:solidFill>
              </a:rPr>
              <a:t>bushing tap sensor system completely to Mil-spec circular connectors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Need to forecast demand for new components to trigger procurement, manufacturing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Need to train Sales and field personnel on changes, impact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Need to create new part numbers for BTA kits, get them into sales system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Need to document installation differences for installers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Requires active Solutions involvement to complete</a:t>
            </a:r>
            <a:endParaRPr lang="en-US" sz="1400" dirty="0">
              <a:solidFill>
                <a:srgbClr val="008000"/>
              </a:solidFill>
            </a:endParaRPr>
          </a:p>
          <a:p>
            <a:pPr marL="742950" lvl="2" indent="-342900">
              <a:spcBef>
                <a:spcPts val="200"/>
              </a:spcBef>
            </a:pPr>
            <a:r>
              <a:rPr lang="en-US" sz="1400" dirty="0">
                <a:solidFill>
                  <a:srgbClr val="008000"/>
                </a:solidFill>
              </a:rPr>
              <a:t>Pre-terminated “pigtail” sensor connector cables designed &amp; released, with CLP as first </a:t>
            </a:r>
            <a:r>
              <a:rPr lang="en-US" sz="1400" dirty="0" smtClean="0">
                <a:solidFill>
                  <a:srgbClr val="008000"/>
                </a:solidFill>
              </a:rPr>
              <a:t>user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Rev required for simple Hirschman to Mil-spec circular conversion in progress May ‘16</a:t>
            </a:r>
            <a:endParaRPr lang="en-US" sz="1400" dirty="0">
              <a:solidFill>
                <a:srgbClr val="008000"/>
              </a:solidFill>
            </a:endParaRPr>
          </a:p>
          <a:p>
            <a:pPr marL="742950" lvl="2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Conversion </a:t>
            </a:r>
            <a:r>
              <a:rPr lang="en-US" sz="1400" dirty="0">
                <a:solidFill>
                  <a:srgbClr val="008000"/>
                </a:solidFill>
              </a:rPr>
              <a:t>kit designed to allow </a:t>
            </a:r>
            <a:r>
              <a:rPr lang="en-US" sz="1400" dirty="0" smtClean="0">
                <a:solidFill>
                  <a:srgbClr val="008000"/>
                </a:solidFill>
              </a:rPr>
              <a:t>rework of finished goods </a:t>
            </a:r>
            <a:r>
              <a:rPr lang="en-US" sz="1400" dirty="0" err="1" smtClean="0">
                <a:solidFill>
                  <a:srgbClr val="008000"/>
                </a:solidFill>
              </a:rPr>
              <a:t>Hirschmann</a:t>
            </a:r>
            <a:r>
              <a:rPr lang="en-US" sz="1400" dirty="0" smtClean="0">
                <a:solidFill>
                  <a:srgbClr val="008000"/>
                </a:solidFill>
              </a:rPr>
              <a:t>-type </a:t>
            </a:r>
            <a:r>
              <a:rPr lang="en-US" sz="1400" dirty="0">
                <a:solidFill>
                  <a:srgbClr val="008000"/>
                </a:solidFill>
              </a:rPr>
              <a:t>sensors to </a:t>
            </a:r>
            <a:r>
              <a:rPr lang="en-US" sz="1400" dirty="0" smtClean="0">
                <a:solidFill>
                  <a:srgbClr val="008000"/>
                </a:solidFill>
              </a:rPr>
              <a:t>Mil-spec </a:t>
            </a:r>
            <a:r>
              <a:rPr lang="en-US" sz="1400" dirty="0">
                <a:solidFill>
                  <a:srgbClr val="008000"/>
                </a:solidFill>
              </a:rPr>
              <a:t>connectors</a:t>
            </a:r>
          </a:p>
          <a:p>
            <a:pPr lvl="2">
              <a:spcBef>
                <a:spcPts val="200"/>
              </a:spcBef>
            </a:pPr>
            <a:r>
              <a:rPr lang="en-US" sz="1400" dirty="0">
                <a:solidFill>
                  <a:srgbClr val="008000"/>
                </a:solidFill>
              </a:rPr>
              <a:t>Conversion kit will be released after transition of production to mil-spec </a:t>
            </a:r>
            <a:r>
              <a:rPr lang="en-US" sz="1400" dirty="0" smtClean="0">
                <a:solidFill>
                  <a:srgbClr val="008000"/>
                </a:solidFill>
              </a:rPr>
              <a:t>occurs</a:t>
            </a:r>
          </a:p>
          <a:p>
            <a:pPr lvl="2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Allows previously-built sensors in inventory to be converted to Mil-circular where appropriate</a:t>
            </a:r>
            <a:r>
              <a:rPr lang="en-US" sz="1500" dirty="0" smtClean="0">
                <a:solidFill>
                  <a:srgbClr val="008000"/>
                </a:solidFill>
              </a:rPr>
              <a:t/>
            </a:r>
            <a:br>
              <a:rPr lang="en-US" sz="1500" dirty="0" smtClean="0">
                <a:solidFill>
                  <a:srgbClr val="008000"/>
                </a:solidFill>
              </a:rPr>
            </a:br>
            <a:endParaRPr lang="en-US" sz="1500" dirty="0">
              <a:solidFill>
                <a:srgbClr val="008000"/>
              </a:solidFill>
            </a:endParaRPr>
          </a:p>
          <a:p>
            <a:pPr marL="3429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8000"/>
                </a:solidFill>
              </a:rPr>
              <a:t>Bushing Sensor Redesign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Overhaul design of sensors – goals:</a:t>
            </a:r>
          </a:p>
          <a:p>
            <a:pPr lvl="2">
              <a:spcBef>
                <a:spcPts val="200"/>
              </a:spcBef>
            </a:pPr>
            <a:r>
              <a:rPr lang="en-US" sz="1400" dirty="0">
                <a:solidFill>
                  <a:srgbClr val="008000"/>
                </a:solidFill>
              </a:rPr>
              <a:t>Eliminate risk of contamination that causes current drops</a:t>
            </a:r>
          </a:p>
          <a:p>
            <a:pPr lvl="2">
              <a:spcBef>
                <a:spcPts val="200"/>
              </a:spcBef>
            </a:pPr>
            <a:r>
              <a:rPr lang="en-US" sz="1400" dirty="0">
                <a:solidFill>
                  <a:srgbClr val="008000"/>
                </a:solidFill>
              </a:rPr>
              <a:t>Reduce </a:t>
            </a:r>
            <a:r>
              <a:rPr lang="en-US" sz="1400" dirty="0" smtClean="0">
                <a:solidFill>
                  <a:srgbClr val="008000"/>
                </a:solidFill>
              </a:rPr>
              <a:t>cost</a:t>
            </a:r>
          </a:p>
          <a:p>
            <a:pPr lvl="1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8000"/>
                </a:solidFill>
              </a:rPr>
              <a:t>Sensor redesign work commenced April ‘16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 </a:t>
            </a:r>
            <a:r>
              <a:rPr lang="en-US" dirty="0" smtClean="0"/>
              <a:t>- Other Prime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94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1054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>
              <a:spcBef>
                <a:spcPts val="200"/>
              </a:spcBef>
            </a:pPr>
            <a:r>
              <a:rPr lang="en-US" sz="2000" b="1" dirty="0" smtClean="0">
                <a:solidFill>
                  <a:srgbClr val="008000"/>
                </a:solidFill>
              </a:rPr>
              <a:t>Portable </a:t>
            </a:r>
            <a:r>
              <a:rPr lang="en-US" sz="2000" b="1" dirty="0">
                <a:solidFill>
                  <a:srgbClr val="008000"/>
                </a:solidFill>
              </a:rPr>
              <a:t>Platform </a:t>
            </a:r>
            <a:r>
              <a:rPr lang="en-US" sz="2000" dirty="0" smtClean="0">
                <a:solidFill>
                  <a:srgbClr val="008000"/>
                </a:solidFill>
              </a:rPr>
              <a:t> (transportable </a:t>
            </a:r>
            <a:r>
              <a:rPr lang="en-US" sz="2000" dirty="0">
                <a:solidFill>
                  <a:srgbClr val="008000"/>
                </a:solidFill>
              </a:rPr>
              <a:t>enclosure for temporary IDD </a:t>
            </a:r>
            <a:r>
              <a:rPr lang="en-US" sz="2000" dirty="0" smtClean="0">
                <a:solidFill>
                  <a:srgbClr val="008000"/>
                </a:solidFill>
              </a:rPr>
              <a:t>installations</a:t>
            </a:r>
            <a:r>
              <a:rPr lang="en-US" sz="2000" dirty="0">
                <a:solidFill>
                  <a:srgbClr val="008000"/>
                </a:solidFill>
              </a:rPr>
              <a:t>)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400" dirty="0">
                <a:solidFill>
                  <a:srgbClr val="008000"/>
                </a:solidFill>
              </a:rPr>
              <a:t>Completed in September ‘14</a:t>
            </a:r>
          </a:p>
          <a:p>
            <a:pPr lvl="2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Shipped to KEPCO </a:t>
            </a:r>
            <a:r>
              <a:rPr lang="en-US" sz="1400" dirty="0">
                <a:solidFill>
                  <a:srgbClr val="008000"/>
                </a:solidFill>
              </a:rPr>
              <a:t>week of October </a:t>
            </a:r>
            <a:r>
              <a:rPr lang="en-US" sz="1400" dirty="0" smtClean="0">
                <a:solidFill>
                  <a:srgbClr val="008000"/>
                </a:solidFill>
              </a:rPr>
              <a:t>6</a:t>
            </a:r>
            <a:r>
              <a:rPr lang="en-US" sz="1400" baseline="30000" dirty="0" smtClean="0">
                <a:solidFill>
                  <a:srgbClr val="008000"/>
                </a:solidFill>
              </a:rPr>
              <a:t>th </a:t>
            </a:r>
            <a:r>
              <a:rPr lang="en-US" sz="1400" dirty="0">
                <a:solidFill>
                  <a:srgbClr val="008000"/>
                </a:solidFill>
              </a:rPr>
              <a:t>‘14</a:t>
            </a:r>
          </a:p>
          <a:p>
            <a:pPr lvl="2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Shown at 2015 conference</a:t>
            </a:r>
          </a:p>
          <a:p>
            <a:pPr lvl="2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Will go into Omnify as product, but lowest priority</a:t>
            </a:r>
            <a:r>
              <a:rPr lang="en-US" dirty="0" smtClean="0">
                <a:solidFill>
                  <a:srgbClr val="008000"/>
                </a:solidFill>
              </a:rPr>
              <a:t/>
            </a:r>
            <a:br>
              <a:rPr lang="en-US" dirty="0" smtClean="0">
                <a:solidFill>
                  <a:srgbClr val="008000"/>
                </a:solidFill>
              </a:rPr>
            </a:br>
            <a:endParaRPr lang="en-US" dirty="0" smtClean="0">
              <a:solidFill>
                <a:srgbClr val="008000"/>
              </a:solidFill>
            </a:endParaRPr>
          </a:p>
          <a:p>
            <a:pPr>
              <a:spcBef>
                <a:spcPts val="200"/>
              </a:spcBef>
            </a:pPr>
            <a:r>
              <a:rPr lang="en-US" sz="2000" b="1" dirty="0" smtClean="0">
                <a:solidFill>
                  <a:srgbClr val="008000"/>
                </a:solidFill>
              </a:rPr>
              <a:t>CB Tracker </a:t>
            </a:r>
            <a:r>
              <a:rPr lang="en-US" sz="2000" dirty="0" smtClean="0">
                <a:solidFill>
                  <a:srgbClr val="008000"/>
                </a:solidFill>
              </a:rPr>
              <a:t>(</a:t>
            </a:r>
            <a:r>
              <a:rPr lang="en-US" sz="2000" dirty="0">
                <a:solidFill>
                  <a:srgbClr val="008000"/>
                </a:solidFill>
              </a:rPr>
              <a:t>O</a:t>
            </a:r>
            <a:r>
              <a:rPr lang="en-US" sz="2000" dirty="0" smtClean="0">
                <a:solidFill>
                  <a:srgbClr val="008000"/>
                </a:solidFill>
              </a:rPr>
              <a:t>nline circuit breaker monitoring)</a:t>
            </a:r>
            <a:endParaRPr lang="en-US" sz="2000" dirty="0">
              <a:solidFill>
                <a:srgbClr val="008000"/>
              </a:solidFill>
            </a:endParaRPr>
          </a:p>
          <a:p>
            <a:pPr marL="742950" lvl="2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Feasibility investigation and hardware/software proof of concept demo completed March ’15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Waiting for Solutions: business case emerging for further prototypes leading to a new product</a:t>
            </a:r>
          </a:p>
          <a:p>
            <a:pPr marL="742950" lvl="2" indent="-342900">
              <a:spcBef>
                <a:spcPts val="200"/>
              </a:spcBef>
            </a:pPr>
            <a:endParaRPr lang="en-US" sz="1400" dirty="0">
              <a:solidFill>
                <a:srgbClr val="008000"/>
              </a:solidFill>
            </a:endParaRPr>
          </a:p>
          <a:p>
            <a:pPr>
              <a:spcBef>
                <a:spcPts val="200"/>
              </a:spcBef>
            </a:pPr>
            <a:r>
              <a:rPr lang="en-US" sz="2000" b="1" dirty="0" smtClean="0">
                <a:solidFill>
                  <a:srgbClr val="008000"/>
                </a:solidFill>
              </a:rPr>
              <a:t>Factory test fixtures</a:t>
            </a:r>
            <a:endParaRPr lang="en-US" sz="2000" dirty="0">
              <a:solidFill>
                <a:srgbClr val="008000"/>
              </a:solidFill>
            </a:endParaRPr>
          </a:p>
          <a:p>
            <a:pPr marL="742950" lvl="2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Factory test fixtures have been designed for full diagnostics of </a:t>
            </a:r>
            <a:r>
              <a:rPr lang="en-US" sz="1400" dirty="0" err="1" smtClean="0">
                <a:solidFill>
                  <a:srgbClr val="008000"/>
                </a:solidFill>
              </a:rPr>
              <a:t>doblePRIME</a:t>
            </a:r>
            <a:r>
              <a:rPr lang="en-US" sz="1400" dirty="0" smtClean="0">
                <a:solidFill>
                  <a:srgbClr val="008000"/>
                </a:solidFill>
              </a:rPr>
              <a:t> components and assemblies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Systems are transportable for deployment to any contract manufacturer or </a:t>
            </a:r>
            <a:r>
              <a:rPr lang="en-US" sz="1400" smtClean="0">
                <a:solidFill>
                  <a:srgbClr val="008000"/>
                </a:solidFill>
              </a:rPr>
              <a:t>service center</a:t>
            </a:r>
            <a:endParaRPr lang="en-US" sz="1400" dirty="0">
              <a:solidFill>
                <a:srgbClr val="008000"/>
              </a:solidFill>
            </a:endParaRPr>
          </a:p>
          <a:p>
            <a:pPr marL="342900" lvl="1" indent="-342900">
              <a:spcBef>
                <a:spcPts val="200"/>
              </a:spcBef>
            </a:pPr>
            <a:endParaRPr lang="en-US" sz="1800" dirty="0" smtClean="0">
              <a:solidFill>
                <a:srgbClr val="008000"/>
              </a:solidFill>
            </a:endParaRPr>
          </a:p>
          <a:p>
            <a:pPr marL="742950" lvl="2" indent="-342900">
              <a:spcBef>
                <a:spcPts val="200"/>
              </a:spcBef>
            </a:pP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 </a:t>
            </a:r>
            <a:r>
              <a:rPr lang="en-US" dirty="0" smtClean="0"/>
              <a:t>- Other Prime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80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36794" cy="553998"/>
          </a:xfrm>
        </p:spPr>
        <p:txBody>
          <a:bodyPr/>
          <a:lstStyle/>
          <a:p>
            <a:r>
              <a:rPr lang="en-US" dirty="0"/>
              <a:t>May </a:t>
            </a:r>
            <a:r>
              <a:rPr lang="en-US" dirty="0" smtClean="0"/>
              <a:t>IDD (Legacy) Status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762999" cy="464820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pPr marL="857250" lvl="3" indent="0">
              <a:spcBef>
                <a:spcPts val="200"/>
              </a:spcBef>
              <a:buNone/>
            </a:pPr>
            <a:endParaRPr lang="en-US" sz="800" dirty="0" smtClean="0">
              <a:solidFill>
                <a:srgbClr val="008000"/>
              </a:solidFill>
            </a:endParaRPr>
          </a:p>
          <a:p>
            <a:pPr marL="342900" lvl="1" indent="-342900">
              <a:spcBef>
                <a:spcPts val="200"/>
              </a:spcBef>
            </a:pPr>
            <a:r>
              <a:rPr lang="en-US" sz="1800" b="1" dirty="0" smtClean="0">
                <a:solidFill>
                  <a:srgbClr val="008000"/>
                </a:solidFill>
              </a:rPr>
              <a:t>IDD Firmware v2.12.1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Fix capacitance calculation bug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Implement changes to expert system to better recognize and handle sensor problems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Issue “Info” alerts for current drops to zero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Prevent outage conditions from skewing expert system algorithms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Reduce false-alarm impact for operators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Released in December ’15</a:t>
            </a:r>
          </a:p>
          <a:p>
            <a:pPr marL="342900" lvl="1" indent="-342900">
              <a:spcBef>
                <a:spcPts val="200"/>
              </a:spcBef>
            </a:pPr>
            <a:r>
              <a:rPr lang="en-US" sz="1800" b="1" dirty="0">
                <a:solidFill>
                  <a:srgbClr val="008000"/>
                </a:solidFill>
              </a:rPr>
              <a:t>IDD Firmware </a:t>
            </a:r>
            <a:r>
              <a:rPr lang="en-US" sz="1800" b="1" dirty="0" smtClean="0">
                <a:solidFill>
                  <a:srgbClr val="008000"/>
                </a:solidFill>
              </a:rPr>
              <a:t>v2.12.2</a:t>
            </a:r>
            <a:endParaRPr lang="en-US" sz="1800" b="1" dirty="0">
              <a:solidFill>
                <a:srgbClr val="008000"/>
              </a:solidFill>
            </a:endParaRPr>
          </a:p>
          <a:p>
            <a:pPr marL="742950" lvl="2" indent="-342900">
              <a:spcBef>
                <a:spcPts val="200"/>
              </a:spcBef>
            </a:pPr>
            <a:r>
              <a:rPr lang="en-US" sz="1400" dirty="0">
                <a:solidFill>
                  <a:srgbClr val="008000"/>
                </a:solidFill>
              </a:rPr>
              <a:t>Fix </a:t>
            </a:r>
            <a:r>
              <a:rPr lang="en-US" sz="1400" dirty="0" smtClean="0">
                <a:solidFill>
                  <a:srgbClr val="008000"/>
                </a:solidFill>
              </a:rPr>
              <a:t>DNP3 map bug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Complete and released</a:t>
            </a:r>
            <a:endParaRPr lang="en-US" sz="1400" dirty="0">
              <a:solidFill>
                <a:srgbClr val="008000"/>
              </a:solidFill>
            </a:endParaRPr>
          </a:p>
          <a:p>
            <a:pPr marL="1200150" lvl="3" indent="-342900">
              <a:spcBef>
                <a:spcPts val="200"/>
              </a:spcBef>
            </a:pPr>
            <a:endParaRPr lang="en-US" sz="1400" dirty="0" smtClean="0">
              <a:solidFill>
                <a:srgbClr val="008000"/>
              </a:solidFill>
            </a:endParaRPr>
          </a:p>
          <a:p>
            <a:pPr marL="857250" lvl="3" indent="0">
              <a:spcBef>
                <a:spcPts val="200"/>
              </a:spcBef>
              <a:buNone/>
            </a:pPr>
            <a:endParaRPr lang="en-US" sz="800" dirty="0" smtClean="0">
              <a:solidFill>
                <a:srgbClr val="008000"/>
              </a:solidFill>
            </a:endParaRPr>
          </a:p>
          <a:p>
            <a:pPr marL="342900" lvl="1" indent="-342900">
              <a:spcBef>
                <a:spcPts val="200"/>
              </a:spcBef>
            </a:pPr>
            <a:r>
              <a:rPr lang="en-US" sz="1800" b="1" dirty="0" smtClean="0">
                <a:solidFill>
                  <a:srgbClr val="008000"/>
                </a:solidFill>
              </a:rPr>
              <a:t>IDD Firmware v2.13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Localization update (Doble standard languages)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Improved Utility app for firmware upgrades to avoid 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400" dirty="0" smtClean="0">
                <a:solidFill>
                  <a:srgbClr val="008000"/>
                </a:solidFill>
              </a:rPr>
              <a:t>Follow-on to v2.12.1, target TBD based on resource balancing with Prime Code work</a:t>
            </a:r>
          </a:p>
          <a:p>
            <a:pPr marL="742950" lvl="2" indent="-342900">
              <a:spcBef>
                <a:spcPts val="200"/>
              </a:spcBef>
            </a:pPr>
            <a:endParaRPr lang="en-US" sz="1400" dirty="0">
              <a:solidFill>
                <a:srgbClr val="008000"/>
              </a:solidFill>
            </a:endParaRPr>
          </a:p>
          <a:p>
            <a:pPr marL="342900" lvl="1" indent="-342900">
              <a:spcBef>
                <a:spcPts val="200"/>
              </a:spcBef>
            </a:pPr>
            <a:r>
              <a:rPr lang="en-US" sz="1800" b="1" i="1" dirty="0" smtClean="0">
                <a:solidFill>
                  <a:srgbClr val="008000"/>
                </a:solidFill>
              </a:rPr>
              <a:t>Legacy IDD going EOL Mid-2016</a:t>
            </a:r>
            <a:endParaRPr lang="en-US" sz="1800" b="1" i="1" dirty="0">
              <a:solidFill>
                <a:srgbClr val="008000"/>
              </a:solidFill>
            </a:endParaRPr>
          </a:p>
          <a:p>
            <a:pPr marL="342900" lvl="1" indent="-342900">
              <a:spcBef>
                <a:spcPts val="200"/>
              </a:spcBef>
            </a:pPr>
            <a:endParaRPr lang="en-US" sz="1800" b="1" dirty="0">
              <a:solidFill>
                <a:srgbClr val="008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8599" y="914400"/>
            <a:ext cx="8762999" cy="6858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1200" b="1" dirty="0" smtClean="0"/>
              <a:t>IDD Platform Support</a:t>
            </a:r>
          </a:p>
          <a:p>
            <a:pPr lvl="1">
              <a:spcBef>
                <a:spcPts val="200"/>
              </a:spcBef>
            </a:pPr>
            <a:r>
              <a:rPr lang="en-US" sz="1200" dirty="0" smtClean="0"/>
              <a:t>Support for existing product - including adding support for new features and sensors, obsolescence issues, support to Client Service, Customer Service,  Technical Applications Engineers</a:t>
            </a:r>
          </a:p>
        </p:txBody>
      </p:sp>
    </p:spTree>
    <p:extLst>
      <p:ext uri="{BB962C8B-B14F-4D97-AF65-F5344CB8AC3E}">
        <p14:creationId xmlns:p14="http://schemas.microsoft.com/office/powerpoint/2010/main" val="222352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36794" cy="553998"/>
          </a:xfrm>
        </p:spPr>
        <p:txBody>
          <a:bodyPr/>
          <a:lstStyle/>
          <a:p>
            <a:r>
              <a:rPr lang="en-US" dirty="0"/>
              <a:t>May </a:t>
            </a:r>
            <a:r>
              <a:rPr lang="en-US" dirty="0" smtClean="0"/>
              <a:t>IDD (Legacy) Status – cont.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762999" cy="487680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buNone/>
            </a:pPr>
            <a:r>
              <a:rPr lang="en-US" sz="1600" b="1" u="sng" dirty="0"/>
              <a:t>Solutions and Sales Support</a:t>
            </a:r>
          </a:p>
          <a:p>
            <a:pPr>
              <a:spcBef>
                <a:spcPts val="100"/>
              </a:spcBef>
            </a:pPr>
            <a:r>
              <a:rPr lang="en-US" sz="2000" b="1" dirty="0"/>
              <a:t>Solutions Manager requests 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400" dirty="0" smtClean="0"/>
              <a:t>Conduct and document testing of OV protection in IDD sensors for China Light and Power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400" dirty="0" smtClean="0"/>
              <a:t>Testing on standard and special-build sensor conducted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400" dirty="0" smtClean="0"/>
              <a:t>Report in progress for completion early December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400" dirty="0" smtClean="0"/>
              <a:t>Formalize </a:t>
            </a:r>
            <a:r>
              <a:rPr lang="en-US" sz="1400" dirty="0"/>
              <a:t>alternative interconnect systems with remote protection modules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400" dirty="0"/>
              <a:t>Develop generalized off-shore solution set </a:t>
            </a:r>
            <a:endParaRPr lang="en-US" sz="1400" dirty="0" smtClean="0"/>
          </a:p>
          <a:p>
            <a:pPr marL="742950" lvl="2" indent="-342900">
              <a:spcBef>
                <a:spcPts val="200"/>
              </a:spcBef>
            </a:pPr>
            <a:r>
              <a:rPr lang="en-US" sz="1400" dirty="0"/>
              <a:t>TAE request to provide conduit and termination box option to protect against animal damage and ease retrofit of legacy sensors to mil-spec connector sensors</a:t>
            </a:r>
            <a:r>
              <a:rPr lang="en-US" sz="1400" dirty="0" smtClean="0"/>
              <a:t>.</a:t>
            </a:r>
            <a:endParaRPr lang="en-US" sz="1400" dirty="0"/>
          </a:p>
          <a:p>
            <a:pPr>
              <a:spcBef>
                <a:spcPts val="100"/>
              </a:spcBef>
            </a:pPr>
            <a:endParaRPr lang="en-US" sz="1050" b="1" dirty="0" smtClean="0"/>
          </a:p>
          <a:p>
            <a:pPr>
              <a:spcBef>
                <a:spcPts val="100"/>
              </a:spcBef>
            </a:pPr>
            <a:r>
              <a:rPr lang="en-US" sz="2000" b="1" dirty="0" smtClean="0"/>
              <a:t>IDD </a:t>
            </a:r>
            <a:r>
              <a:rPr lang="en-US" sz="2000" b="1" dirty="0"/>
              <a:t>Sales support for BTA selection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400" dirty="0"/>
              <a:t>Steady, </a:t>
            </a:r>
            <a:r>
              <a:rPr lang="en-US" sz="1400" dirty="0" smtClean="0"/>
              <a:t>usually daily </a:t>
            </a:r>
            <a:r>
              <a:rPr lang="en-US" sz="1400" dirty="0"/>
              <a:t>requests for tap </a:t>
            </a:r>
            <a:r>
              <a:rPr lang="en-US" sz="1400" dirty="0" smtClean="0"/>
              <a:t>confirmation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400" dirty="0" smtClean="0"/>
              <a:t>Reviewing process to reduce incidence of shipping wrong sensors, especially with large projects</a:t>
            </a:r>
            <a:endParaRPr lang="en-US" sz="1400" dirty="0"/>
          </a:p>
          <a:p>
            <a:pPr marL="742950" lvl="2" indent="-342900">
              <a:spcBef>
                <a:spcPts val="200"/>
              </a:spcBef>
            </a:pPr>
            <a:r>
              <a:rPr lang="en-US" sz="1400" dirty="0" smtClean="0"/>
              <a:t>Bushing </a:t>
            </a:r>
            <a:r>
              <a:rPr lang="en-US" sz="1400" dirty="0"/>
              <a:t>sensor confirmation support and new designs transitioned to ICOS U.K., with support from PM in </a:t>
            </a:r>
            <a:r>
              <a:rPr lang="en-US" sz="1400" dirty="0" smtClean="0"/>
              <a:t>Watertown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400" dirty="0" smtClean="0"/>
              <a:t>Creating assembly/install instructions for new BTA kits and existing kits missing them</a:t>
            </a:r>
            <a:endParaRPr lang="en-US" sz="1400" b="1" u="sng" dirty="0"/>
          </a:p>
          <a:p>
            <a:pPr>
              <a:spcBef>
                <a:spcPts val="100"/>
              </a:spcBef>
            </a:pP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8599" y="914400"/>
            <a:ext cx="8762999" cy="381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1400" b="1" dirty="0" smtClean="0"/>
              <a:t>IDD Field, Platform, and Customer Service Support</a:t>
            </a:r>
          </a:p>
        </p:txBody>
      </p:sp>
    </p:spTree>
    <p:extLst>
      <p:ext uri="{BB962C8B-B14F-4D97-AF65-F5344CB8AC3E}">
        <p14:creationId xmlns:p14="http://schemas.microsoft.com/office/powerpoint/2010/main" val="285072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36794" cy="553998"/>
          </a:xfrm>
        </p:spPr>
        <p:txBody>
          <a:bodyPr/>
          <a:lstStyle/>
          <a:p>
            <a:r>
              <a:rPr lang="en-US" dirty="0"/>
              <a:t>May </a:t>
            </a:r>
            <a:r>
              <a:rPr lang="en-US" dirty="0" smtClean="0"/>
              <a:t>IDD </a:t>
            </a:r>
            <a:r>
              <a:rPr lang="en-US" dirty="0"/>
              <a:t>Family </a:t>
            </a:r>
            <a:r>
              <a:rPr lang="en-US" dirty="0" smtClean="0"/>
              <a:t>Status – cont.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762999" cy="495300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buNone/>
            </a:pPr>
            <a:r>
              <a:rPr lang="en-US" sz="1800" b="1" u="sng" dirty="0" smtClean="0"/>
              <a:t>Customer </a:t>
            </a:r>
            <a:r>
              <a:rPr lang="en-US" sz="1800" b="1" u="sng" dirty="0"/>
              <a:t>Service</a:t>
            </a:r>
          </a:p>
          <a:p>
            <a:pPr>
              <a:spcBef>
                <a:spcPts val="100"/>
              </a:spcBef>
            </a:pPr>
            <a:r>
              <a:rPr lang="en-US" sz="2000" b="1" dirty="0"/>
              <a:t>Bushing Sensor Failures:  Low resistance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400" dirty="0"/>
              <a:t>Monitoring for any issues with sensors installed since new cleaning and testing protocols were </a:t>
            </a:r>
            <a:r>
              <a:rPr lang="en-US" sz="1400" dirty="0" smtClean="0"/>
              <a:t>introduced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400" dirty="0" smtClean="0"/>
              <a:t>Still getting frequent reports of current drop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400" dirty="0" smtClean="0"/>
              <a:t>First report that might be “cleaned” sensors being investigated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400" dirty="0" smtClean="0"/>
              <a:t>TAE’s and Customer Service handling replacements case-by-case</a:t>
            </a:r>
          </a:p>
          <a:p>
            <a:pPr marL="457200" lvl="1" indent="0">
              <a:spcBef>
                <a:spcPts val="100"/>
              </a:spcBef>
              <a:buNone/>
            </a:pPr>
            <a:endParaRPr lang="en-US" sz="1400" dirty="0"/>
          </a:p>
          <a:p>
            <a:pPr marL="0" indent="0">
              <a:spcBef>
                <a:spcPts val="100"/>
              </a:spcBef>
              <a:buNone/>
            </a:pPr>
            <a:r>
              <a:rPr lang="en-US" sz="1800" b="1" u="sng" dirty="0"/>
              <a:t>Platform/Production</a:t>
            </a:r>
          </a:p>
          <a:p>
            <a:pPr>
              <a:spcBef>
                <a:spcPts val="100"/>
              </a:spcBef>
            </a:pPr>
            <a:r>
              <a:rPr lang="en-US" sz="2000" b="1" dirty="0" smtClean="0"/>
              <a:t>Updated </a:t>
            </a:r>
            <a:r>
              <a:rPr lang="en-US" sz="2000" b="1" dirty="0"/>
              <a:t>labels for IDD1</a:t>
            </a:r>
          </a:p>
          <a:p>
            <a:pPr marL="742950" lvl="2" indent="-342900">
              <a:spcBef>
                <a:spcPts val="200"/>
              </a:spcBef>
            </a:pPr>
            <a:r>
              <a:rPr lang="en-US" sz="1400" dirty="0" smtClean="0"/>
              <a:t>Make label </a:t>
            </a:r>
            <a:r>
              <a:rPr lang="en-US" sz="1400" dirty="0"/>
              <a:t>kit to improve installer awareness of correct ground and sensor </a:t>
            </a:r>
            <a:r>
              <a:rPr lang="en-US" sz="1400" dirty="0" smtClean="0"/>
              <a:t>wiring</a:t>
            </a:r>
          </a:p>
          <a:p>
            <a:pPr marL="1200150" lvl="3" indent="-342900">
              <a:spcBef>
                <a:spcPts val="200"/>
              </a:spcBef>
            </a:pPr>
            <a:r>
              <a:rPr lang="en-US" sz="1400" dirty="0" smtClean="0"/>
              <a:t>In </a:t>
            </a:r>
            <a:r>
              <a:rPr lang="en-US" sz="1400" dirty="0"/>
              <a:t>queue for Mechanical </a:t>
            </a:r>
            <a:r>
              <a:rPr lang="en-US" sz="1400" dirty="0" smtClean="0"/>
              <a:t>Engineering</a:t>
            </a:r>
            <a:endParaRPr lang="en-US" sz="1400" dirty="0"/>
          </a:p>
          <a:p>
            <a:pPr marL="457200" lvl="1" indent="0">
              <a:spcBef>
                <a:spcPts val="100"/>
              </a:spcBef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200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23850" y="838200"/>
            <a:ext cx="8524875" cy="58674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50" dirty="0" smtClean="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0525" y="838200"/>
            <a:ext cx="8220075" cy="58674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008000"/>
                </a:solidFill>
              </a:rPr>
              <a:t>M7100 shipments in May</a:t>
            </a:r>
            <a:endParaRPr lang="en-US" sz="3200" dirty="0">
              <a:solidFill>
                <a:srgbClr val="008000"/>
              </a:solidFill>
            </a:endParaRPr>
          </a:p>
          <a:p>
            <a:pPr lvl="1"/>
            <a:r>
              <a:rPr lang="en-US" sz="2800" dirty="0" smtClean="0">
                <a:solidFill>
                  <a:srgbClr val="008000"/>
                </a:solidFill>
              </a:rPr>
              <a:t>1 Sale system: Australia (</a:t>
            </a:r>
            <a:r>
              <a:rPr lang="en-US" sz="2800" dirty="0" err="1" smtClean="0">
                <a:solidFill>
                  <a:srgbClr val="008000"/>
                </a:solidFill>
              </a:rPr>
              <a:t>AusiTech</a:t>
            </a:r>
            <a:r>
              <a:rPr lang="en-US" sz="2800" dirty="0" smtClean="0">
                <a:solidFill>
                  <a:srgbClr val="008000"/>
                </a:solidFill>
              </a:rPr>
              <a:t>)</a:t>
            </a:r>
          </a:p>
          <a:p>
            <a:pPr lvl="1"/>
            <a:r>
              <a:rPr lang="en-US" sz="2800" dirty="0" smtClean="0">
                <a:solidFill>
                  <a:srgbClr val="008000"/>
                </a:solidFill>
              </a:rPr>
              <a:t>Other shipments</a:t>
            </a:r>
          </a:p>
          <a:p>
            <a:pPr lvl="2"/>
            <a:r>
              <a:rPr lang="en-US" sz="2400" dirty="0" smtClean="0">
                <a:solidFill>
                  <a:srgbClr val="008000"/>
                </a:solidFill>
              </a:rPr>
              <a:t>Repaired and returned Xcel and Bonneville Power instruments</a:t>
            </a:r>
          </a:p>
          <a:p>
            <a:r>
              <a:rPr lang="en-US" sz="3200" dirty="0">
                <a:solidFill>
                  <a:srgbClr val="008000"/>
                </a:solidFill>
              </a:rPr>
              <a:t>M7100 </a:t>
            </a:r>
            <a:r>
              <a:rPr lang="en-US" sz="3200" dirty="0" smtClean="0">
                <a:solidFill>
                  <a:srgbClr val="008000"/>
                </a:solidFill>
              </a:rPr>
              <a:t>Systems</a:t>
            </a:r>
          </a:p>
          <a:p>
            <a:pPr lvl="1"/>
            <a:r>
              <a:rPr lang="en-US" sz="2800" dirty="0" smtClean="0">
                <a:solidFill>
                  <a:srgbClr val="008000"/>
                </a:solidFill>
              </a:rPr>
              <a:t>Fielded Units</a:t>
            </a:r>
          </a:p>
          <a:p>
            <a:pPr lvl="2"/>
            <a:r>
              <a:rPr lang="en-US" dirty="0" smtClean="0">
                <a:solidFill>
                  <a:srgbClr val="008000"/>
                </a:solidFill>
              </a:rPr>
              <a:t>12 Sold</a:t>
            </a:r>
          </a:p>
          <a:p>
            <a:pPr lvl="2"/>
            <a:r>
              <a:rPr lang="en-US" dirty="0" smtClean="0">
                <a:solidFill>
                  <a:srgbClr val="008000"/>
                </a:solidFill>
              </a:rPr>
              <a:t>1 Lease Customer</a:t>
            </a:r>
            <a:endParaRPr lang="en-US" dirty="0">
              <a:solidFill>
                <a:srgbClr val="008000"/>
              </a:solidFill>
            </a:endParaRPr>
          </a:p>
          <a:p>
            <a:pPr lvl="2"/>
            <a:r>
              <a:rPr lang="en-US" dirty="0">
                <a:solidFill>
                  <a:srgbClr val="008000"/>
                </a:solidFill>
              </a:rPr>
              <a:t>1 </a:t>
            </a:r>
            <a:r>
              <a:rPr lang="en-US" dirty="0" smtClean="0">
                <a:solidFill>
                  <a:srgbClr val="008000"/>
                </a:solidFill>
              </a:rPr>
              <a:t>Beta Customer</a:t>
            </a:r>
            <a:endParaRPr lang="en-US" dirty="0">
              <a:solidFill>
                <a:srgbClr val="008000"/>
              </a:solidFill>
            </a:endParaRPr>
          </a:p>
          <a:p>
            <a:pPr lvl="2"/>
            <a:r>
              <a:rPr lang="en-US" dirty="0">
                <a:solidFill>
                  <a:srgbClr val="008000"/>
                </a:solidFill>
              </a:rPr>
              <a:t>7 </a:t>
            </a:r>
            <a:r>
              <a:rPr lang="en-US" dirty="0" smtClean="0">
                <a:solidFill>
                  <a:srgbClr val="008000"/>
                </a:solidFill>
              </a:rPr>
              <a:t>Demo Pool</a:t>
            </a:r>
            <a:endParaRPr lang="en-US" dirty="0">
              <a:solidFill>
                <a:srgbClr val="008000"/>
              </a:solidFill>
            </a:endParaRPr>
          </a:p>
          <a:p>
            <a:pPr lvl="1"/>
            <a:r>
              <a:rPr lang="en-US" sz="2800" dirty="0" smtClean="0">
                <a:solidFill>
                  <a:srgbClr val="008000"/>
                </a:solidFill>
              </a:rPr>
              <a:t>Additional 10 systems ship ready</a:t>
            </a:r>
            <a:endParaRPr lang="en-US" sz="2800" dirty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M7 Engineering Status – May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7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Straight Arrow Connector 100"/>
          <p:cNvCxnSpPr/>
          <p:nvPr/>
        </p:nvCxnSpPr>
        <p:spPr>
          <a:xfrm>
            <a:off x="6781800" y="2981568"/>
            <a:ext cx="0" cy="108343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3199348" y="2970403"/>
            <a:ext cx="0" cy="122059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4214015" y="2970403"/>
            <a:ext cx="0" cy="45720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553998"/>
          </a:xfrm>
        </p:spPr>
        <p:txBody>
          <a:bodyPr/>
          <a:lstStyle/>
          <a:p>
            <a:r>
              <a:rPr lang="en-US" dirty="0" smtClean="0"/>
              <a:t>FY2015 Prime Platform Development Plan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762000" y="2574069"/>
            <a:ext cx="7643015" cy="396026"/>
            <a:chOff x="738984" y="2270975"/>
            <a:chExt cx="7643015" cy="396026"/>
          </a:xfrm>
        </p:grpSpPr>
        <p:sp>
          <p:nvSpPr>
            <p:cNvPr id="40" name="Flowchart: Magnetic Disk 39"/>
            <p:cNvSpPr/>
            <p:nvPr/>
          </p:nvSpPr>
          <p:spPr>
            <a:xfrm rot="16200000">
              <a:off x="770418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674456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45" name="Flowchart: Magnetic Disk 44"/>
            <p:cNvSpPr/>
            <p:nvPr/>
          </p:nvSpPr>
          <p:spPr>
            <a:xfrm rot="16200000">
              <a:off x="7047855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018123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47" name="Flowchart: Magnetic Disk 46"/>
            <p:cNvSpPr/>
            <p:nvPr/>
          </p:nvSpPr>
          <p:spPr>
            <a:xfrm rot="16200000">
              <a:off x="647356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443831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49" name="Flowchart: Magnetic Disk 48"/>
            <p:cNvSpPr/>
            <p:nvPr/>
          </p:nvSpPr>
          <p:spPr>
            <a:xfrm rot="16200000">
              <a:off x="589927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869539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51" name="Flowchart: Magnetic Disk 50"/>
            <p:cNvSpPr/>
            <p:nvPr/>
          </p:nvSpPr>
          <p:spPr>
            <a:xfrm rot="16200000">
              <a:off x="5242938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213205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53" name="Flowchart: Magnetic Disk 52"/>
            <p:cNvSpPr/>
            <p:nvPr/>
          </p:nvSpPr>
          <p:spPr>
            <a:xfrm rot="16200000">
              <a:off x="4668646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638913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55" name="Flowchart: Magnetic Disk 54"/>
            <p:cNvSpPr/>
            <p:nvPr/>
          </p:nvSpPr>
          <p:spPr>
            <a:xfrm rot="16200000">
              <a:off x="409435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064621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7" name="Flowchart: Magnetic Disk 56"/>
            <p:cNvSpPr/>
            <p:nvPr/>
          </p:nvSpPr>
          <p:spPr>
            <a:xfrm rot="16200000">
              <a:off x="352006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490329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59" name="Flowchart: Magnetic Disk 58"/>
            <p:cNvSpPr/>
            <p:nvPr/>
          </p:nvSpPr>
          <p:spPr>
            <a:xfrm rot="16200000">
              <a:off x="2924817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895084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1" name="Flowchart: Magnetic Disk 60"/>
            <p:cNvSpPr/>
            <p:nvPr/>
          </p:nvSpPr>
          <p:spPr>
            <a:xfrm rot="16200000">
              <a:off x="226721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37479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3" name="Flowchart: Magnetic Disk 62"/>
            <p:cNvSpPr/>
            <p:nvPr/>
          </p:nvSpPr>
          <p:spPr>
            <a:xfrm rot="16200000">
              <a:off x="169291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663187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11</a:t>
              </a:r>
              <a:endParaRPr lang="en-US" dirty="0"/>
            </a:p>
          </p:txBody>
        </p:sp>
        <p:sp>
          <p:nvSpPr>
            <p:cNvPr id="65" name="Flowchart: Magnetic Disk 64"/>
            <p:cNvSpPr/>
            <p:nvPr/>
          </p:nvSpPr>
          <p:spPr>
            <a:xfrm rot="16200000">
              <a:off x="1035795" y="1989190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55645" y="2297669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291440" y="5029200"/>
            <a:ext cx="8686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6200" y="459980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doblePRIME</a:t>
            </a:r>
            <a:r>
              <a:rPr lang="en-US" sz="1200" dirty="0" smtClean="0"/>
              <a:t>: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76200" y="520800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Legacy</a:t>
            </a:r>
          </a:p>
          <a:p>
            <a:r>
              <a:rPr lang="en-US" sz="1200" dirty="0" smtClean="0"/>
              <a:t>Platform:</a:t>
            </a:r>
            <a:endParaRPr lang="en-US" sz="1200" dirty="0"/>
          </a:p>
        </p:txBody>
      </p:sp>
      <p:cxnSp>
        <p:nvCxnSpPr>
          <p:cNvPr id="90" name="Straight Connector 89"/>
          <p:cNvCxnSpPr/>
          <p:nvPr/>
        </p:nvCxnSpPr>
        <p:spPr>
          <a:xfrm>
            <a:off x="291440" y="1295400"/>
            <a:ext cx="8686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6199" y="864605"/>
            <a:ext cx="762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Legacy </a:t>
            </a:r>
          </a:p>
          <a:p>
            <a:r>
              <a:rPr lang="en-US" sz="1200" dirty="0" smtClean="0"/>
              <a:t>Platform: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76198" y="1371600"/>
            <a:ext cx="99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doblePRIME</a:t>
            </a:r>
            <a:r>
              <a:rPr lang="en-US" sz="1200" dirty="0" smtClean="0"/>
              <a:t>: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3294730" y="1457568"/>
            <a:ext cx="1241507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008E00"/>
                </a:solidFill>
              </a:rPr>
              <a:t>CB Tracker</a:t>
            </a:r>
          </a:p>
          <a:p>
            <a:pPr algn="ctr"/>
            <a:r>
              <a:rPr lang="en-US" sz="1000" b="1" dirty="0">
                <a:solidFill>
                  <a:srgbClr val="008E00"/>
                </a:solidFill>
              </a:rPr>
              <a:t>Concept Prototype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249311" y="3152114"/>
            <a:ext cx="1305238" cy="3794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8000"/>
                </a:solidFill>
              </a:rPr>
              <a:t>PRIME Code v2.0</a:t>
            </a:r>
          </a:p>
          <a:p>
            <a:pPr algn="ctr"/>
            <a:r>
              <a:rPr lang="en-US" sz="1000" b="1" dirty="0" smtClean="0">
                <a:solidFill>
                  <a:srgbClr val="008000"/>
                </a:solidFill>
              </a:rPr>
              <a:t> Release to SQA</a:t>
            </a:r>
            <a:endParaRPr lang="en-US" sz="1000" b="1" dirty="0">
              <a:solidFill>
                <a:srgbClr val="008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851815" y="5284205"/>
            <a:ext cx="1613047" cy="380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008000"/>
                </a:solidFill>
              </a:rPr>
              <a:t>IDD FW 2.11 </a:t>
            </a:r>
          </a:p>
          <a:p>
            <a:pPr algn="ctr"/>
            <a:r>
              <a:rPr lang="en-US" sz="1000" b="1" dirty="0" smtClean="0">
                <a:solidFill>
                  <a:srgbClr val="008000"/>
                </a:solidFill>
              </a:rPr>
              <a:t>Final Product </a:t>
            </a:r>
            <a:r>
              <a:rPr lang="en-US" sz="1000" b="1" dirty="0">
                <a:solidFill>
                  <a:srgbClr val="008000"/>
                </a:solidFill>
              </a:rPr>
              <a:t>Release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2613815" y="2970403"/>
            <a:ext cx="0" cy="421472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3528362" y="2986485"/>
            <a:ext cx="0" cy="242316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408075" y="2001129"/>
            <a:ext cx="1523969" cy="3708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008E00"/>
                </a:solidFill>
              </a:rPr>
              <a:t>Bushing Module </a:t>
            </a:r>
            <a:r>
              <a:rPr lang="en-US" sz="1000" b="1" dirty="0" smtClean="0">
                <a:solidFill>
                  <a:srgbClr val="008E00"/>
                </a:solidFill>
              </a:rPr>
              <a:t>(New IDD) Beta Units</a:t>
            </a:r>
            <a:endParaRPr lang="en-US" sz="1000" b="1" dirty="0">
              <a:solidFill>
                <a:srgbClr val="008E00"/>
              </a:solidFill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3995983" y="2130504"/>
            <a:ext cx="0" cy="416563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1736622" y="5741405"/>
            <a:ext cx="1826137" cy="35459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008000"/>
                </a:solidFill>
              </a:rPr>
              <a:t>IDD FW </a:t>
            </a:r>
            <a:r>
              <a:rPr lang="en-US" sz="1000" b="1" dirty="0" smtClean="0">
                <a:solidFill>
                  <a:srgbClr val="008000"/>
                </a:solidFill>
              </a:rPr>
              <a:t>2.12 </a:t>
            </a:r>
            <a:endParaRPr lang="en-US" sz="1000" b="1" dirty="0">
              <a:solidFill>
                <a:srgbClr val="008000"/>
              </a:solidFill>
            </a:endParaRPr>
          </a:p>
          <a:p>
            <a:pPr algn="ctr"/>
            <a:r>
              <a:rPr lang="en-US" sz="1000" b="1" dirty="0">
                <a:solidFill>
                  <a:srgbClr val="008000"/>
                </a:solidFill>
              </a:rPr>
              <a:t>Center </a:t>
            </a:r>
            <a:r>
              <a:rPr lang="en-US" sz="1000" b="1" dirty="0" smtClean="0">
                <a:solidFill>
                  <a:srgbClr val="008000"/>
                </a:solidFill>
              </a:rPr>
              <a:t>Phase Release to SQA</a:t>
            </a:r>
            <a:endParaRPr lang="en-US" sz="1000" b="1" dirty="0">
              <a:solidFill>
                <a:srgbClr val="008000"/>
              </a:solidFill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3625644" y="2980621"/>
            <a:ext cx="0" cy="2884825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4603482" y="1648068"/>
            <a:ext cx="0" cy="89900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802834" y="5817605"/>
            <a:ext cx="1066800" cy="35459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008000"/>
                </a:solidFill>
              </a:rPr>
              <a:t>IDD FW 2.12 </a:t>
            </a:r>
          </a:p>
          <a:p>
            <a:pPr algn="ctr"/>
            <a:r>
              <a:rPr lang="en-US" sz="1000" b="1" dirty="0">
                <a:solidFill>
                  <a:srgbClr val="008000"/>
                </a:solidFill>
              </a:rPr>
              <a:t>Product Release</a:t>
            </a:r>
          </a:p>
        </p:txBody>
      </p:sp>
      <p:sp>
        <p:nvSpPr>
          <p:cNvPr id="83" name="Rectangle 82"/>
          <p:cNvSpPr/>
          <p:nvPr/>
        </p:nvSpPr>
        <p:spPr>
          <a:xfrm>
            <a:off x="1851815" y="3836405"/>
            <a:ext cx="1294193" cy="36432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8000"/>
                </a:solidFill>
              </a:rPr>
              <a:t>PD-Guard FW v1.0</a:t>
            </a:r>
          </a:p>
          <a:p>
            <a:pPr algn="ctr"/>
            <a:r>
              <a:rPr lang="en-US" sz="1000" b="1" dirty="0" smtClean="0">
                <a:solidFill>
                  <a:srgbClr val="008000"/>
                </a:solidFill>
              </a:rPr>
              <a:t>Product Release </a:t>
            </a:r>
            <a:endParaRPr lang="en-US" sz="1000" b="1" dirty="0">
              <a:solidFill>
                <a:srgbClr val="008000"/>
              </a:solidFill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>
            <a:off x="5260851" y="2980621"/>
            <a:ext cx="20944" cy="2601964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4109337" y="5284205"/>
            <a:ext cx="1121446" cy="35459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008000"/>
                </a:solidFill>
              </a:rPr>
              <a:t>IDD FW 2.12 </a:t>
            </a:r>
          </a:p>
          <a:p>
            <a:pPr algn="ctr"/>
            <a:r>
              <a:rPr lang="en-US" sz="1000" b="1" dirty="0" smtClean="0">
                <a:solidFill>
                  <a:srgbClr val="008000"/>
                </a:solidFill>
              </a:rPr>
              <a:t>Beta Release</a:t>
            </a:r>
            <a:endParaRPr lang="en-US" sz="1000" b="1" dirty="0">
              <a:solidFill>
                <a:srgbClr val="0080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925117" y="3760205"/>
            <a:ext cx="1298739" cy="3561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8000"/>
                </a:solidFill>
              </a:rPr>
              <a:t>PD-Guard FW v1.1</a:t>
            </a:r>
          </a:p>
          <a:p>
            <a:pPr algn="ctr"/>
            <a:r>
              <a:rPr lang="en-US" sz="1000" b="1" dirty="0" smtClean="0">
                <a:solidFill>
                  <a:srgbClr val="008000"/>
                </a:solidFill>
              </a:rPr>
              <a:t>Product Release </a:t>
            </a:r>
            <a:endParaRPr lang="en-US" sz="1000" b="1" dirty="0">
              <a:solidFill>
                <a:srgbClr val="008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993416" y="4397078"/>
            <a:ext cx="1290077" cy="3561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8000"/>
                </a:solidFill>
              </a:rPr>
              <a:t>PD-Guard FW v1.1</a:t>
            </a:r>
          </a:p>
          <a:p>
            <a:pPr algn="ctr"/>
            <a:r>
              <a:rPr lang="en-US" sz="1000" b="1" dirty="0" smtClean="0">
                <a:solidFill>
                  <a:srgbClr val="008000"/>
                </a:solidFill>
              </a:rPr>
              <a:t>Release to SQA </a:t>
            </a:r>
            <a:endParaRPr lang="en-US" sz="1000" b="1" dirty="0">
              <a:solidFill>
                <a:srgbClr val="008000"/>
              </a:solidFill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3333483" y="2970403"/>
            <a:ext cx="0" cy="166480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2842414" y="3152114"/>
            <a:ext cx="1317835" cy="3794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8000"/>
                </a:solidFill>
              </a:rPr>
              <a:t>PRIME Code v2.0 Product Release</a:t>
            </a:r>
            <a:endParaRPr lang="en-US" sz="1000" b="1" dirty="0">
              <a:solidFill>
                <a:srgbClr val="0080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394851" y="3210168"/>
            <a:ext cx="1190764" cy="35459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008000"/>
                </a:solidFill>
              </a:rPr>
              <a:t>PRIME Code v2.1</a:t>
            </a:r>
          </a:p>
          <a:p>
            <a:pPr algn="ctr"/>
            <a:r>
              <a:rPr lang="en-US" sz="1000" b="1" dirty="0">
                <a:solidFill>
                  <a:srgbClr val="008000"/>
                </a:solidFill>
              </a:rPr>
              <a:t>Release to SQA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5633943" y="2970403"/>
            <a:ext cx="0" cy="48324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913799" y="2980621"/>
            <a:ext cx="23720" cy="2946902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6102999" y="3226805"/>
            <a:ext cx="1263000" cy="3319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008000"/>
                </a:solidFill>
              </a:rPr>
              <a:t>PRIME Code v2.1</a:t>
            </a:r>
          </a:p>
          <a:p>
            <a:pPr algn="ctr"/>
            <a:r>
              <a:rPr lang="en-US" sz="1000" b="1" dirty="0">
                <a:solidFill>
                  <a:srgbClr val="008000"/>
                </a:solidFill>
              </a:rPr>
              <a:t>Product Release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5584825" y="3763883"/>
            <a:ext cx="1147375" cy="35459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008000"/>
                </a:solidFill>
              </a:rPr>
              <a:t>PD Guard FW v1.2</a:t>
            </a:r>
          </a:p>
          <a:p>
            <a:pPr algn="ctr"/>
            <a:r>
              <a:rPr lang="en-US" sz="1000" b="1" dirty="0">
                <a:solidFill>
                  <a:srgbClr val="008000"/>
                </a:solidFill>
              </a:rPr>
              <a:t>Beta</a:t>
            </a:r>
          </a:p>
        </p:txBody>
      </p:sp>
      <p:sp>
        <p:nvSpPr>
          <p:cNvPr id="99" name="Rectangle 98"/>
          <p:cNvSpPr/>
          <p:nvPr/>
        </p:nvSpPr>
        <p:spPr>
          <a:xfrm>
            <a:off x="6242888" y="4369805"/>
            <a:ext cx="1117043" cy="3443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008000"/>
                </a:solidFill>
              </a:rPr>
              <a:t>PRIME Code </a:t>
            </a:r>
            <a:r>
              <a:rPr lang="en-US" sz="1000" b="1" dirty="0" smtClean="0">
                <a:solidFill>
                  <a:srgbClr val="008000"/>
                </a:solidFill>
              </a:rPr>
              <a:t>v2.3</a:t>
            </a:r>
            <a:endParaRPr lang="en-US" sz="1000" b="1" dirty="0">
              <a:solidFill>
                <a:srgbClr val="008000"/>
              </a:solidFill>
            </a:endParaRPr>
          </a:p>
          <a:p>
            <a:pPr algn="ctr"/>
            <a:r>
              <a:rPr lang="en-US" sz="1000" b="1" dirty="0">
                <a:solidFill>
                  <a:srgbClr val="008000"/>
                </a:solidFill>
              </a:rPr>
              <a:t>Requirements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8153400" y="2998205"/>
            <a:ext cx="0" cy="841878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7416800" y="2998205"/>
            <a:ext cx="0" cy="162585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6981972" y="3607805"/>
            <a:ext cx="1120628" cy="37862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008000"/>
                </a:solidFill>
              </a:rPr>
              <a:t>PRIME Code </a:t>
            </a:r>
            <a:r>
              <a:rPr lang="en-US" sz="1000" b="1" dirty="0" smtClean="0">
                <a:solidFill>
                  <a:srgbClr val="008000"/>
                </a:solidFill>
              </a:rPr>
              <a:t>v2.2</a:t>
            </a:r>
            <a:endParaRPr lang="en-US" sz="1000" b="1" dirty="0">
              <a:solidFill>
                <a:srgbClr val="008000"/>
              </a:solidFill>
            </a:endParaRPr>
          </a:p>
          <a:p>
            <a:pPr algn="ctr"/>
            <a:r>
              <a:rPr lang="en-US" sz="1000" b="1" dirty="0" smtClean="0">
                <a:solidFill>
                  <a:srgbClr val="008000"/>
                </a:solidFill>
              </a:rPr>
              <a:t>Product Release</a:t>
            </a:r>
            <a:endParaRPr lang="en-US" sz="10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36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Arrow Connector 90"/>
          <p:cNvCxnSpPr/>
          <p:nvPr/>
        </p:nvCxnSpPr>
        <p:spPr>
          <a:xfrm>
            <a:off x="5719375" y="4138008"/>
            <a:ext cx="31646" cy="1742595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183051" y="4138008"/>
            <a:ext cx="0" cy="45769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3335216" y="4143704"/>
            <a:ext cx="0" cy="1736899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118425" y="2807707"/>
            <a:ext cx="0" cy="89900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553998"/>
          </a:xfrm>
        </p:spPr>
        <p:txBody>
          <a:bodyPr/>
          <a:lstStyle/>
          <a:p>
            <a:r>
              <a:rPr lang="en-US" dirty="0" smtClean="0"/>
              <a:t>FY2016 Prime Platform Development Plan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1272385" y="3741983"/>
            <a:ext cx="7643015" cy="396026"/>
            <a:chOff x="738984" y="2270975"/>
            <a:chExt cx="7643015" cy="396026"/>
          </a:xfrm>
        </p:grpSpPr>
        <p:sp>
          <p:nvSpPr>
            <p:cNvPr id="40" name="Flowchart: Magnetic Disk 39"/>
            <p:cNvSpPr/>
            <p:nvPr/>
          </p:nvSpPr>
          <p:spPr>
            <a:xfrm rot="16200000">
              <a:off x="770418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674456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45" name="Flowchart: Magnetic Disk 44"/>
            <p:cNvSpPr/>
            <p:nvPr/>
          </p:nvSpPr>
          <p:spPr>
            <a:xfrm rot="16200000">
              <a:off x="7047855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018123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47" name="Flowchart: Magnetic Disk 46"/>
            <p:cNvSpPr/>
            <p:nvPr/>
          </p:nvSpPr>
          <p:spPr>
            <a:xfrm rot="16200000">
              <a:off x="647356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443831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49" name="Flowchart: Magnetic Disk 48"/>
            <p:cNvSpPr/>
            <p:nvPr/>
          </p:nvSpPr>
          <p:spPr>
            <a:xfrm rot="16200000">
              <a:off x="589927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869539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51" name="Flowchart: Magnetic Disk 50"/>
            <p:cNvSpPr/>
            <p:nvPr/>
          </p:nvSpPr>
          <p:spPr>
            <a:xfrm rot="16200000">
              <a:off x="5242938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213205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53" name="Flowchart: Magnetic Disk 52"/>
            <p:cNvSpPr/>
            <p:nvPr/>
          </p:nvSpPr>
          <p:spPr>
            <a:xfrm rot="16200000">
              <a:off x="4668646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638913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55" name="Flowchart: Magnetic Disk 54"/>
            <p:cNvSpPr/>
            <p:nvPr/>
          </p:nvSpPr>
          <p:spPr>
            <a:xfrm rot="16200000">
              <a:off x="409435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064621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7" name="Flowchart: Magnetic Disk 56"/>
            <p:cNvSpPr/>
            <p:nvPr/>
          </p:nvSpPr>
          <p:spPr>
            <a:xfrm rot="16200000">
              <a:off x="352006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490329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59" name="Flowchart: Magnetic Disk 58"/>
            <p:cNvSpPr/>
            <p:nvPr/>
          </p:nvSpPr>
          <p:spPr>
            <a:xfrm rot="16200000">
              <a:off x="2924817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895084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1" name="Flowchart: Magnetic Disk 60"/>
            <p:cNvSpPr/>
            <p:nvPr/>
          </p:nvSpPr>
          <p:spPr>
            <a:xfrm rot="16200000">
              <a:off x="226721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37479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3" name="Flowchart: Magnetic Disk 62"/>
            <p:cNvSpPr/>
            <p:nvPr/>
          </p:nvSpPr>
          <p:spPr>
            <a:xfrm rot="16200000">
              <a:off x="169291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663187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11</a:t>
              </a:r>
              <a:endParaRPr lang="en-US" dirty="0"/>
            </a:p>
          </p:txBody>
        </p:sp>
        <p:sp>
          <p:nvSpPr>
            <p:cNvPr id="65" name="Flowchart: Magnetic Disk 64"/>
            <p:cNvSpPr/>
            <p:nvPr/>
          </p:nvSpPr>
          <p:spPr>
            <a:xfrm rot="16200000">
              <a:off x="1035795" y="1989190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55645" y="2297669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291440" y="5662910"/>
            <a:ext cx="8686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52400" y="5320643"/>
            <a:ext cx="86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Prime: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Legacy</a:t>
            </a:r>
          </a:p>
          <a:p>
            <a:r>
              <a:rPr lang="en-US" sz="1200" dirty="0" smtClean="0"/>
              <a:t>Platform: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152399" y="1447800"/>
            <a:ext cx="762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Prime:</a:t>
            </a:r>
            <a:endParaRPr lang="en-US" sz="1200" dirty="0"/>
          </a:p>
        </p:txBody>
      </p:sp>
      <p:sp>
        <p:nvSpPr>
          <p:cNvPr id="99" name="Rectangle 98"/>
          <p:cNvSpPr/>
          <p:nvPr/>
        </p:nvSpPr>
        <p:spPr>
          <a:xfrm>
            <a:off x="3311978" y="4729061"/>
            <a:ext cx="1183822" cy="3345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008000"/>
                </a:solidFill>
              </a:rPr>
              <a:t>PRIME Code v2.3</a:t>
            </a:r>
          </a:p>
          <a:p>
            <a:pPr algn="ctr"/>
            <a:r>
              <a:rPr lang="en-US" sz="1000" b="1" dirty="0">
                <a:solidFill>
                  <a:srgbClr val="008000"/>
                </a:solidFill>
              </a:rPr>
              <a:t>Product Release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306504" y="5127340"/>
            <a:ext cx="1189296" cy="35459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008000"/>
                </a:solidFill>
              </a:rPr>
              <a:t>PD Guard FW v1.2</a:t>
            </a:r>
          </a:p>
          <a:p>
            <a:pPr algn="ctr"/>
            <a:r>
              <a:rPr lang="en-US" sz="1000" b="1" dirty="0">
                <a:solidFill>
                  <a:srgbClr val="008000"/>
                </a:solidFill>
              </a:rPr>
              <a:t>Product Release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81200" y="4320231"/>
            <a:ext cx="1134443" cy="35459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008000"/>
                </a:solidFill>
              </a:rPr>
              <a:t>PRIME Code v2.3</a:t>
            </a:r>
          </a:p>
          <a:p>
            <a:pPr algn="ctr"/>
            <a:r>
              <a:rPr lang="en-US" sz="1000" b="1" dirty="0" err="1" smtClean="0">
                <a:solidFill>
                  <a:srgbClr val="008000"/>
                </a:solidFill>
              </a:rPr>
              <a:t>Drax</a:t>
            </a:r>
            <a:r>
              <a:rPr lang="en-US" sz="1000" b="1" dirty="0" smtClean="0">
                <a:solidFill>
                  <a:srgbClr val="008000"/>
                </a:solidFill>
              </a:rPr>
              <a:t> Beta</a:t>
            </a:r>
            <a:endParaRPr lang="en-US" sz="1000" b="1" dirty="0">
              <a:solidFill>
                <a:srgbClr val="008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09600" y="2507372"/>
            <a:ext cx="1440704" cy="5480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008E00"/>
                </a:solidFill>
              </a:rPr>
              <a:t>PDS/DFA New</a:t>
            </a:r>
          </a:p>
          <a:p>
            <a:pPr algn="ctr"/>
            <a:r>
              <a:rPr lang="en-US" sz="1000" b="1" dirty="0">
                <a:solidFill>
                  <a:srgbClr val="008E00"/>
                </a:solidFill>
              </a:rPr>
              <a:t> Platform HW Concept Prototype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447800" y="3165371"/>
            <a:ext cx="1676400" cy="337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008E00"/>
                </a:solidFill>
              </a:rPr>
              <a:t>Analytics v2 Cost Reduction</a:t>
            </a:r>
          </a:p>
          <a:p>
            <a:pPr algn="ctr"/>
            <a:r>
              <a:rPr lang="en-US" sz="1000" b="1" dirty="0" err="1">
                <a:solidFill>
                  <a:srgbClr val="008E00"/>
                </a:solidFill>
              </a:rPr>
              <a:t>Evo</a:t>
            </a:r>
            <a:r>
              <a:rPr lang="en-US" sz="1000" b="1" dirty="0">
                <a:solidFill>
                  <a:srgbClr val="008E00"/>
                </a:solidFill>
              </a:rPr>
              <a:t> model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572000" y="5773013"/>
            <a:ext cx="1147375" cy="2530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8000"/>
                </a:solidFill>
              </a:rPr>
              <a:t>IDD FW v2.12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129225" y="5745872"/>
            <a:ext cx="1147375" cy="2694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008000"/>
                </a:solidFill>
              </a:rPr>
              <a:t>IDD FW v2.12.1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3170997" y="3257207"/>
            <a:ext cx="0" cy="449502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2227957" y="2611100"/>
            <a:ext cx="1066800" cy="3534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rgbClr val="008E00"/>
                </a:solidFill>
              </a:rPr>
              <a:t>dP</a:t>
            </a:r>
            <a:r>
              <a:rPr lang="en-US" sz="1000" b="1" dirty="0">
                <a:solidFill>
                  <a:srgbClr val="008E00"/>
                </a:solidFill>
              </a:rPr>
              <a:t> </a:t>
            </a:r>
            <a:r>
              <a:rPr lang="en-US" sz="1000" b="1" dirty="0" err="1">
                <a:solidFill>
                  <a:srgbClr val="008E00"/>
                </a:solidFill>
              </a:rPr>
              <a:t>iO</a:t>
            </a:r>
            <a:endParaRPr lang="en-US" sz="1000" b="1" dirty="0">
              <a:solidFill>
                <a:srgbClr val="008E00"/>
              </a:solidFill>
            </a:endParaRPr>
          </a:p>
          <a:p>
            <a:pPr algn="ctr"/>
            <a:r>
              <a:rPr lang="en-US" sz="1000" b="1" dirty="0">
                <a:solidFill>
                  <a:srgbClr val="008E00"/>
                </a:solidFill>
              </a:rPr>
              <a:t>Beta</a:t>
            </a:r>
          </a:p>
        </p:txBody>
      </p:sp>
      <p:sp>
        <p:nvSpPr>
          <p:cNvPr id="75" name="Rectangle 74"/>
          <p:cNvSpPr/>
          <p:nvPr/>
        </p:nvSpPr>
        <p:spPr>
          <a:xfrm>
            <a:off x="2227955" y="2138660"/>
            <a:ext cx="1066800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rgbClr val="008E00"/>
                </a:solidFill>
              </a:rPr>
              <a:t>dP</a:t>
            </a:r>
            <a:r>
              <a:rPr lang="en-US" sz="1000" b="1" dirty="0">
                <a:solidFill>
                  <a:srgbClr val="008E00"/>
                </a:solidFill>
              </a:rPr>
              <a:t> Hub</a:t>
            </a:r>
          </a:p>
          <a:p>
            <a:pPr algn="ctr"/>
            <a:r>
              <a:rPr lang="en-US" sz="1000" b="1" dirty="0" err="1">
                <a:solidFill>
                  <a:srgbClr val="008E00"/>
                </a:solidFill>
              </a:rPr>
              <a:t>Evo</a:t>
            </a:r>
            <a:r>
              <a:rPr lang="en-US" sz="1000" b="1" dirty="0">
                <a:solidFill>
                  <a:srgbClr val="008E00"/>
                </a:solidFill>
              </a:rPr>
              <a:t> model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3352800" y="2270071"/>
            <a:ext cx="0" cy="1439278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925296" y="1741421"/>
            <a:ext cx="1066800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8E00"/>
                </a:solidFill>
              </a:rPr>
              <a:t>Bushing Sensor</a:t>
            </a:r>
          </a:p>
          <a:p>
            <a:pPr algn="ctr"/>
            <a:r>
              <a:rPr lang="en-US" sz="1000" dirty="0" smtClean="0">
                <a:solidFill>
                  <a:srgbClr val="008E00"/>
                </a:solidFill>
              </a:rPr>
              <a:t>Redesign</a:t>
            </a: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4544825" y="4138008"/>
            <a:ext cx="0" cy="1125078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5020408" y="1214735"/>
            <a:ext cx="0" cy="2491973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3581400" y="1145128"/>
            <a:ext cx="1391076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8E00"/>
                </a:solidFill>
              </a:rPr>
              <a:t>IDD1 Label Updates</a:t>
            </a:r>
          </a:p>
        </p:txBody>
      </p:sp>
      <p:cxnSp>
        <p:nvCxnSpPr>
          <p:cNvPr id="84" name="Straight Connector 83"/>
          <p:cNvCxnSpPr/>
          <p:nvPr/>
        </p:nvCxnSpPr>
        <p:spPr>
          <a:xfrm>
            <a:off x="291440" y="1443335"/>
            <a:ext cx="8686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52398" y="986135"/>
            <a:ext cx="762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Legacy </a:t>
            </a:r>
          </a:p>
          <a:p>
            <a:r>
              <a:rPr lang="en-US" sz="1200" dirty="0" smtClean="0"/>
              <a:t>Platform: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5140778" y="4729061"/>
            <a:ext cx="1183822" cy="3345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PRIME Code </a:t>
            </a:r>
            <a:r>
              <a:rPr lang="en-US" sz="1000" b="1" dirty="0" smtClean="0">
                <a:solidFill>
                  <a:srgbClr val="FFFF00"/>
                </a:solidFill>
              </a:rPr>
              <a:t>v2.4</a:t>
            </a:r>
            <a:endParaRPr lang="en-US" sz="1000" b="1" dirty="0">
              <a:solidFill>
                <a:srgbClr val="FFFF00"/>
              </a:solidFill>
            </a:endParaRPr>
          </a:p>
          <a:p>
            <a:pPr algn="ctr"/>
            <a:r>
              <a:rPr lang="en-US" sz="1000" b="1" dirty="0">
                <a:solidFill>
                  <a:srgbClr val="FFFF00"/>
                </a:solidFill>
              </a:rPr>
              <a:t>Product Release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615946" y="4737294"/>
            <a:ext cx="1183822" cy="3345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8000"/>
                </a:solidFill>
              </a:rPr>
              <a:t>PD Guard FW 1.3</a:t>
            </a:r>
            <a:endParaRPr lang="en-US" sz="1000" b="1" dirty="0">
              <a:solidFill>
                <a:srgbClr val="008000"/>
              </a:solidFill>
            </a:endParaRPr>
          </a:p>
          <a:p>
            <a:pPr algn="ctr"/>
            <a:r>
              <a:rPr lang="en-US" sz="1000" b="1" dirty="0">
                <a:solidFill>
                  <a:srgbClr val="008000"/>
                </a:solidFill>
              </a:rPr>
              <a:t>Product Release</a:t>
            </a:r>
          </a:p>
        </p:txBody>
      </p:sp>
      <p:sp>
        <p:nvSpPr>
          <p:cNvPr id="88" name="Rectangle 87"/>
          <p:cNvSpPr/>
          <p:nvPr/>
        </p:nvSpPr>
        <p:spPr>
          <a:xfrm>
            <a:off x="5140778" y="5181753"/>
            <a:ext cx="1183822" cy="3345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 smtClean="0">
                <a:solidFill>
                  <a:srgbClr val="008000"/>
                </a:solidFill>
              </a:rPr>
              <a:t>dP</a:t>
            </a:r>
            <a:r>
              <a:rPr lang="en-US" sz="1000" b="1" dirty="0" smtClean="0">
                <a:solidFill>
                  <a:srgbClr val="008000"/>
                </a:solidFill>
              </a:rPr>
              <a:t> IDD FW 1.1</a:t>
            </a:r>
            <a:endParaRPr lang="en-US" sz="1000" b="1" dirty="0">
              <a:solidFill>
                <a:srgbClr val="008000"/>
              </a:solidFill>
            </a:endParaRPr>
          </a:p>
          <a:p>
            <a:pPr algn="ctr"/>
            <a:r>
              <a:rPr lang="en-US" sz="1000" b="1" dirty="0">
                <a:solidFill>
                  <a:srgbClr val="008000"/>
                </a:solidFill>
              </a:rPr>
              <a:t>Product Release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114800" y="4310006"/>
            <a:ext cx="1134443" cy="35459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008000"/>
                </a:solidFill>
              </a:rPr>
              <a:t>PRIME Code </a:t>
            </a:r>
            <a:r>
              <a:rPr lang="en-US" sz="1000" b="1" dirty="0" smtClean="0">
                <a:solidFill>
                  <a:srgbClr val="008000"/>
                </a:solidFill>
              </a:rPr>
              <a:t>v2.4</a:t>
            </a:r>
            <a:endParaRPr lang="en-US" sz="1000" b="1" dirty="0">
              <a:solidFill>
                <a:srgbClr val="008000"/>
              </a:solidFill>
            </a:endParaRPr>
          </a:p>
          <a:p>
            <a:pPr algn="ctr"/>
            <a:r>
              <a:rPr lang="en-US" sz="1000" b="1" dirty="0" smtClean="0">
                <a:solidFill>
                  <a:srgbClr val="008000"/>
                </a:solidFill>
              </a:rPr>
              <a:t>Conference Beta</a:t>
            </a:r>
            <a:endParaRPr lang="en-US" sz="1000" b="1" dirty="0">
              <a:solidFill>
                <a:srgbClr val="008000"/>
              </a:solidFill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5305564" y="4111315"/>
            <a:ext cx="0" cy="45769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6402940" y="4138008"/>
            <a:ext cx="0" cy="1125078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8077200" y="1724799"/>
            <a:ext cx="0" cy="202856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7813222" y="2963973"/>
            <a:ext cx="1066800" cy="3463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solidFill>
                  <a:srgbClr val="008E00"/>
                </a:solidFill>
              </a:rPr>
              <a:t>dP</a:t>
            </a:r>
            <a:r>
              <a:rPr lang="en-US" sz="1000" dirty="0" smtClean="0">
                <a:solidFill>
                  <a:srgbClr val="008E00"/>
                </a:solidFill>
              </a:rPr>
              <a:t> PD-Guard</a:t>
            </a:r>
          </a:p>
          <a:p>
            <a:pPr algn="ctr"/>
            <a:r>
              <a:rPr lang="en-US" sz="1000" dirty="0" smtClean="0">
                <a:solidFill>
                  <a:srgbClr val="008E00"/>
                </a:solidFill>
              </a:rPr>
              <a:t>Rev B Prototype</a:t>
            </a:r>
          </a:p>
        </p:txBody>
      </p:sp>
      <p:sp>
        <p:nvSpPr>
          <p:cNvPr id="95" name="Rectangle 94"/>
          <p:cNvSpPr/>
          <p:nvPr/>
        </p:nvSpPr>
        <p:spPr>
          <a:xfrm>
            <a:off x="7615946" y="5178527"/>
            <a:ext cx="1183822" cy="3345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008000"/>
                </a:solidFill>
              </a:rPr>
              <a:t>PRIME Code </a:t>
            </a:r>
            <a:r>
              <a:rPr lang="en-US" sz="1000" b="1" dirty="0" smtClean="0">
                <a:solidFill>
                  <a:srgbClr val="008000"/>
                </a:solidFill>
              </a:rPr>
              <a:t>v2.5</a:t>
            </a:r>
            <a:endParaRPr lang="en-US" sz="1000" b="1" dirty="0">
              <a:solidFill>
                <a:srgbClr val="008000"/>
              </a:solidFill>
            </a:endParaRPr>
          </a:p>
          <a:p>
            <a:pPr algn="ctr"/>
            <a:r>
              <a:rPr lang="en-US" sz="1000" b="1" dirty="0">
                <a:solidFill>
                  <a:srgbClr val="008000"/>
                </a:solidFill>
              </a:rPr>
              <a:t>Product Release</a:t>
            </a:r>
          </a:p>
        </p:txBody>
      </p:sp>
    </p:spTree>
    <p:extLst>
      <p:ext uri="{BB962C8B-B14F-4D97-AF65-F5344CB8AC3E}">
        <p14:creationId xmlns:p14="http://schemas.microsoft.com/office/powerpoint/2010/main" val="304780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Arrow Connector 90"/>
          <p:cNvCxnSpPr/>
          <p:nvPr/>
        </p:nvCxnSpPr>
        <p:spPr>
          <a:xfrm>
            <a:off x="5719375" y="4138008"/>
            <a:ext cx="31646" cy="1742595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183051" y="4138008"/>
            <a:ext cx="0" cy="45769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3335216" y="4143704"/>
            <a:ext cx="0" cy="1736899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118425" y="2807707"/>
            <a:ext cx="0" cy="89900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553998"/>
          </a:xfrm>
        </p:spPr>
        <p:txBody>
          <a:bodyPr/>
          <a:lstStyle/>
          <a:p>
            <a:r>
              <a:rPr lang="en-US" dirty="0" smtClean="0"/>
              <a:t>FY2017 Prime Platform Development Plan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1272385" y="3741983"/>
            <a:ext cx="7643015" cy="396026"/>
            <a:chOff x="738984" y="2270975"/>
            <a:chExt cx="7643015" cy="396026"/>
          </a:xfrm>
        </p:grpSpPr>
        <p:sp>
          <p:nvSpPr>
            <p:cNvPr id="40" name="Flowchart: Magnetic Disk 39"/>
            <p:cNvSpPr/>
            <p:nvPr/>
          </p:nvSpPr>
          <p:spPr>
            <a:xfrm rot="16200000">
              <a:off x="770418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674456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45" name="Flowchart: Magnetic Disk 44"/>
            <p:cNvSpPr/>
            <p:nvPr/>
          </p:nvSpPr>
          <p:spPr>
            <a:xfrm rot="16200000">
              <a:off x="7047855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018123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47" name="Flowchart: Magnetic Disk 46"/>
            <p:cNvSpPr/>
            <p:nvPr/>
          </p:nvSpPr>
          <p:spPr>
            <a:xfrm rot="16200000">
              <a:off x="647356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443831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49" name="Flowchart: Magnetic Disk 48"/>
            <p:cNvSpPr/>
            <p:nvPr/>
          </p:nvSpPr>
          <p:spPr>
            <a:xfrm rot="16200000">
              <a:off x="589927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869539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51" name="Flowchart: Magnetic Disk 50"/>
            <p:cNvSpPr/>
            <p:nvPr/>
          </p:nvSpPr>
          <p:spPr>
            <a:xfrm rot="16200000">
              <a:off x="5242938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213205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53" name="Flowchart: Magnetic Disk 52"/>
            <p:cNvSpPr/>
            <p:nvPr/>
          </p:nvSpPr>
          <p:spPr>
            <a:xfrm rot="16200000">
              <a:off x="4668646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638913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55" name="Flowchart: Magnetic Disk 54"/>
            <p:cNvSpPr/>
            <p:nvPr/>
          </p:nvSpPr>
          <p:spPr>
            <a:xfrm rot="16200000">
              <a:off x="409435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064621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7" name="Flowchart: Magnetic Disk 56"/>
            <p:cNvSpPr/>
            <p:nvPr/>
          </p:nvSpPr>
          <p:spPr>
            <a:xfrm rot="16200000">
              <a:off x="352006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490329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59" name="Flowchart: Magnetic Disk 58"/>
            <p:cNvSpPr/>
            <p:nvPr/>
          </p:nvSpPr>
          <p:spPr>
            <a:xfrm rot="16200000">
              <a:off x="2924817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895084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1" name="Flowchart: Magnetic Disk 60"/>
            <p:cNvSpPr/>
            <p:nvPr/>
          </p:nvSpPr>
          <p:spPr>
            <a:xfrm rot="16200000">
              <a:off x="226721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37479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63" name="Flowchart: Magnetic Disk 62"/>
            <p:cNvSpPr/>
            <p:nvPr/>
          </p:nvSpPr>
          <p:spPr>
            <a:xfrm rot="16200000">
              <a:off x="169291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663187" y="2270975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11</a:t>
              </a:r>
              <a:endParaRPr lang="en-US" dirty="0"/>
            </a:p>
          </p:txBody>
        </p:sp>
        <p:sp>
          <p:nvSpPr>
            <p:cNvPr id="65" name="Flowchart: Magnetic Disk 64"/>
            <p:cNvSpPr/>
            <p:nvPr/>
          </p:nvSpPr>
          <p:spPr>
            <a:xfrm rot="16200000">
              <a:off x="1035795" y="1989190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55645" y="2297669"/>
              <a:ext cx="70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291440" y="5662910"/>
            <a:ext cx="8686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52400" y="5320643"/>
            <a:ext cx="86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Prime: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Legacy</a:t>
            </a:r>
          </a:p>
          <a:p>
            <a:r>
              <a:rPr lang="en-US" sz="1200" dirty="0" smtClean="0"/>
              <a:t>Platform: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152399" y="1447800"/>
            <a:ext cx="762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Prime:</a:t>
            </a:r>
            <a:endParaRPr lang="en-US" sz="1200" dirty="0"/>
          </a:p>
        </p:txBody>
      </p:sp>
      <p:sp>
        <p:nvSpPr>
          <p:cNvPr id="42" name="Rectangle 41"/>
          <p:cNvSpPr/>
          <p:nvPr/>
        </p:nvSpPr>
        <p:spPr>
          <a:xfrm>
            <a:off x="1981200" y="4320231"/>
            <a:ext cx="1134443" cy="35459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8000"/>
                </a:solidFill>
              </a:rPr>
              <a:t>xxx</a:t>
            </a:r>
            <a:endParaRPr lang="en-US" sz="1000" b="1" dirty="0">
              <a:solidFill>
                <a:srgbClr val="008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09600" y="2507372"/>
            <a:ext cx="1440704" cy="5480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8E00"/>
                </a:solidFill>
              </a:rPr>
              <a:t>xxx</a:t>
            </a:r>
            <a:endParaRPr lang="en-US" sz="1000" b="1" dirty="0">
              <a:solidFill>
                <a:srgbClr val="008E0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615946" y="3164256"/>
            <a:ext cx="1066800" cy="3463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8E00"/>
                </a:solidFill>
              </a:rPr>
              <a:t>xxx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3170997" y="3257207"/>
            <a:ext cx="0" cy="449502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352800" y="2270071"/>
            <a:ext cx="0" cy="1439278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4544825" y="4138008"/>
            <a:ext cx="0" cy="1125078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5020408" y="1214735"/>
            <a:ext cx="0" cy="2491973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3581400" y="1145128"/>
            <a:ext cx="1391076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8E00"/>
                </a:solidFill>
              </a:rPr>
              <a:t>xxx</a:t>
            </a:r>
            <a:endParaRPr lang="en-US" sz="1000" dirty="0">
              <a:solidFill>
                <a:srgbClr val="008E00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291440" y="1443335"/>
            <a:ext cx="8686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52398" y="986135"/>
            <a:ext cx="762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Legacy </a:t>
            </a:r>
          </a:p>
          <a:p>
            <a:r>
              <a:rPr lang="en-US" sz="1200" dirty="0" smtClean="0"/>
              <a:t>Platform:</a:t>
            </a:r>
            <a:endParaRPr lang="en-US" sz="1200" dirty="0"/>
          </a:p>
        </p:txBody>
      </p:sp>
      <p:sp>
        <p:nvSpPr>
          <p:cNvPr id="87" name="Rectangle 86"/>
          <p:cNvSpPr/>
          <p:nvPr/>
        </p:nvSpPr>
        <p:spPr>
          <a:xfrm>
            <a:off x="7162800" y="4742836"/>
            <a:ext cx="1183822" cy="3345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8000"/>
                </a:solidFill>
              </a:rPr>
              <a:t>xxx</a:t>
            </a:r>
            <a:endParaRPr lang="en-US" sz="1000" b="1" dirty="0">
              <a:solidFill>
                <a:srgbClr val="008000"/>
              </a:solidFill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5305564" y="4111315"/>
            <a:ext cx="0" cy="45769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6402940" y="4138008"/>
            <a:ext cx="0" cy="1125078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79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J:\20 - DTN - Products\206 - DFA500\00 - Admin\Picture library\DFA500 bilder fra Skipnes 2013\DFA500_Left_cropp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02" y="3831083"/>
            <a:ext cx="2215751" cy="276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J:\20 - DTN - Products\207 - DFA300\00 - Admin\10 - Picture Archive\DFA300 bilder fra Skipnes 2013\DFA300_front_DY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248" y="1770647"/>
            <a:ext cx="1633987" cy="208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DFA-Series Engineering Development Plans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334000" y="1143000"/>
            <a:ext cx="0" cy="49530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967382" y="1076980"/>
            <a:ext cx="16519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Hardware</a:t>
            </a:r>
            <a:endParaRPr lang="en-US" sz="2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239480" y="1076980"/>
            <a:ext cx="15329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Software</a:t>
            </a:r>
            <a:endParaRPr lang="en-US" sz="2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35696" y="1535668"/>
            <a:ext cx="144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DFA200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15034" y="3786862"/>
            <a:ext cx="135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DFA500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354248" y="1535668"/>
            <a:ext cx="151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DFA300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324600" y="1752600"/>
            <a:ext cx="2057400" cy="609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DFA Viewer v2.0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324600" y="2492896"/>
            <a:ext cx="2057400" cy="609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DFA200/300 v1.0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340782" y="3232562"/>
            <a:ext cx="2041218" cy="609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DFA500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 v1.2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5536" y="1535668"/>
            <a:ext cx="144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DFA100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4" y="1905000"/>
            <a:ext cx="984269" cy="12954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324600" y="3971528"/>
            <a:ext cx="2057400" cy="609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PDViewer</a:t>
            </a:r>
            <a:r>
              <a:rPr lang="en-US" b="1" dirty="0" smtClean="0">
                <a:solidFill>
                  <a:schemeClr val="tx1"/>
                </a:solidFill>
              </a:rPr>
              <a:t> v1.0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848771"/>
            <a:ext cx="1590560" cy="2029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26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 </a:t>
            </a:r>
            <a:r>
              <a:rPr lang="en-US" dirty="0" smtClean="0"/>
              <a:t>Status DFA-Series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6724" y="1143000"/>
            <a:ext cx="8296275" cy="51054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2000" b="1" dirty="0">
                <a:solidFill>
                  <a:srgbClr val="008000"/>
                </a:solidFill>
              </a:rPr>
              <a:t>DFA300</a:t>
            </a:r>
          </a:p>
          <a:p>
            <a:pPr lvl="1"/>
            <a:r>
              <a:rPr lang="en-US" sz="1600" dirty="0" smtClean="0">
                <a:solidFill>
                  <a:srgbClr val="008000"/>
                </a:solidFill>
              </a:rPr>
              <a:t>DFA 300 FW complete, rev 1.1.615</a:t>
            </a:r>
          </a:p>
          <a:p>
            <a:pPr lvl="1"/>
            <a:r>
              <a:rPr lang="en-US" sz="1600" dirty="0" smtClean="0">
                <a:solidFill>
                  <a:srgbClr val="008000"/>
                </a:solidFill>
              </a:rPr>
              <a:t>Firmware modified for global wireless sync support</a:t>
            </a:r>
          </a:p>
          <a:p>
            <a:pPr lvl="1"/>
            <a:r>
              <a:rPr lang="en-US" sz="1600" dirty="0" smtClean="0">
                <a:solidFill>
                  <a:srgbClr val="008000"/>
                </a:solidFill>
              </a:rPr>
              <a:t>User Guide out for final review</a:t>
            </a:r>
          </a:p>
          <a:p>
            <a:pPr>
              <a:spcBef>
                <a:spcPts val="200"/>
              </a:spcBef>
            </a:pPr>
            <a:r>
              <a:rPr lang="en-US" sz="2000" b="1" dirty="0">
                <a:solidFill>
                  <a:srgbClr val="008000"/>
                </a:solidFill>
              </a:rPr>
              <a:t>DFA200</a:t>
            </a:r>
          </a:p>
          <a:p>
            <a:pPr lvl="1"/>
            <a:r>
              <a:rPr lang="en-US" sz="1600" dirty="0" smtClean="0">
                <a:solidFill>
                  <a:srgbClr val="008000"/>
                </a:solidFill>
              </a:rPr>
              <a:t> Design </a:t>
            </a:r>
            <a:r>
              <a:rPr lang="en-US" sz="1600" dirty="0">
                <a:solidFill>
                  <a:srgbClr val="008000"/>
                </a:solidFill>
              </a:rPr>
              <a:t>review </a:t>
            </a:r>
            <a:r>
              <a:rPr lang="en-US" sz="1600" dirty="0" smtClean="0">
                <a:solidFill>
                  <a:srgbClr val="008000"/>
                </a:solidFill>
              </a:rPr>
              <a:t>in progress as </a:t>
            </a:r>
            <a:r>
              <a:rPr lang="en-US" sz="1600" dirty="0">
                <a:solidFill>
                  <a:srgbClr val="008000"/>
                </a:solidFill>
              </a:rPr>
              <a:t>part of DFA platform </a:t>
            </a:r>
            <a:r>
              <a:rPr lang="en-US" sz="1600" dirty="0" smtClean="0">
                <a:solidFill>
                  <a:srgbClr val="008000"/>
                </a:solidFill>
              </a:rPr>
              <a:t>re-spin</a:t>
            </a:r>
          </a:p>
          <a:p>
            <a:pPr lvl="2"/>
            <a:r>
              <a:rPr lang="en-US" sz="1500" dirty="0" smtClean="0">
                <a:solidFill>
                  <a:srgbClr val="008000"/>
                </a:solidFill>
              </a:rPr>
              <a:t>FW updates complete, rev 1.1.614</a:t>
            </a:r>
          </a:p>
          <a:p>
            <a:pPr lvl="2"/>
            <a:r>
              <a:rPr lang="en-US" sz="1500" dirty="0" smtClean="0">
                <a:solidFill>
                  <a:srgbClr val="008000"/>
                </a:solidFill>
              </a:rPr>
              <a:t>Introduction to coincide with updated PDS/DFA screen</a:t>
            </a:r>
          </a:p>
          <a:p>
            <a:pPr>
              <a:spcBef>
                <a:spcPts val="200"/>
              </a:spcBef>
            </a:pPr>
            <a:r>
              <a:rPr lang="en-US" sz="2000" b="1" dirty="0" smtClean="0">
                <a:solidFill>
                  <a:srgbClr val="008000"/>
                </a:solidFill>
              </a:rPr>
              <a:t>DFA Platform Re-spin:</a:t>
            </a:r>
          </a:p>
          <a:p>
            <a:pPr lvl="1"/>
            <a:r>
              <a:rPr lang="en-US" sz="1600" dirty="0" smtClean="0">
                <a:solidFill>
                  <a:srgbClr val="008000"/>
                </a:solidFill>
              </a:rPr>
              <a:t>Ongoing </a:t>
            </a:r>
            <a:r>
              <a:rPr lang="en-US" sz="1600" dirty="0">
                <a:solidFill>
                  <a:srgbClr val="008000"/>
                </a:solidFill>
              </a:rPr>
              <a:t>activity to define and refine requirements for next platform </a:t>
            </a:r>
            <a:r>
              <a:rPr lang="en-US" sz="1600" dirty="0" smtClean="0">
                <a:solidFill>
                  <a:srgbClr val="008000"/>
                </a:solidFill>
              </a:rPr>
              <a:t>redesign</a:t>
            </a:r>
            <a:endParaRPr lang="en-US" sz="1600" dirty="0">
              <a:solidFill>
                <a:srgbClr val="008000"/>
              </a:solidFill>
            </a:endParaRPr>
          </a:p>
          <a:p>
            <a:pPr lvl="1"/>
            <a:r>
              <a:rPr lang="en-US" sz="1600" dirty="0" smtClean="0">
                <a:solidFill>
                  <a:srgbClr val="008000"/>
                </a:solidFill>
              </a:rPr>
              <a:t>Concept testing in progress</a:t>
            </a:r>
          </a:p>
          <a:p>
            <a:pPr lvl="1"/>
            <a:r>
              <a:rPr lang="en-US" sz="1600" dirty="0" smtClean="0">
                <a:solidFill>
                  <a:srgbClr val="008000"/>
                </a:solidFill>
              </a:rPr>
              <a:t>Demonstrated first stage Software Defined Radio concept model</a:t>
            </a:r>
          </a:p>
          <a:p>
            <a:pPr lvl="1"/>
            <a:r>
              <a:rPr lang="en-US" sz="1600" dirty="0" smtClean="0">
                <a:solidFill>
                  <a:srgbClr val="008000"/>
                </a:solidFill>
              </a:rPr>
              <a:t>Additional Engineering resource due starting April‘16</a:t>
            </a:r>
            <a:endParaRPr lang="en-US" sz="1200" dirty="0" smtClean="0">
              <a:solidFill>
                <a:srgbClr val="FF0000"/>
              </a:solidFill>
            </a:endParaRPr>
          </a:p>
          <a:p>
            <a:pPr>
              <a:spcBef>
                <a:spcPts val="200"/>
              </a:spcBef>
            </a:pPr>
            <a:r>
              <a:rPr lang="en-US" sz="2000" b="1" dirty="0" smtClean="0">
                <a:solidFill>
                  <a:srgbClr val="008000"/>
                </a:solidFill>
              </a:rPr>
              <a:t>DFA/PDS </a:t>
            </a:r>
            <a:r>
              <a:rPr lang="en-US" sz="2000" b="1" dirty="0">
                <a:solidFill>
                  <a:srgbClr val="008000"/>
                </a:solidFill>
              </a:rPr>
              <a:t>Display Obsolescence</a:t>
            </a:r>
          </a:p>
          <a:p>
            <a:pPr lvl="1"/>
            <a:r>
              <a:rPr lang="en-US" sz="1400" dirty="0" smtClean="0">
                <a:solidFill>
                  <a:srgbClr val="008000"/>
                </a:solidFill>
              </a:rPr>
              <a:t>Delphi portable display has been selected to replace existing obsolete item</a:t>
            </a:r>
          </a:p>
          <a:p>
            <a:pPr lvl="1"/>
            <a:r>
              <a:rPr lang="en-US" sz="1400" dirty="0" smtClean="0">
                <a:solidFill>
                  <a:srgbClr val="008000"/>
                </a:solidFill>
              </a:rPr>
              <a:t>Interface PCB and cabling design complete and tested</a:t>
            </a:r>
            <a:endParaRPr lang="en-US" sz="1300" dirty="0" smtClean="0">
              <a:solidFill>
                <a:srgbClr val="008000"/>
              </a:solidFill>
            </a:endParaRPr>
          </a:p>
          <a:p>
            <a:pPr lvl="1"/>
            <a:r>
              <a:rPr lang="en-US" sz="1400" dirty="0" smtClean="0">
                <a:solidFill>
                  <a:srgbClr val="008000"/>
                </a:solidFill>
              </a:rPr>
              <a:t>Case redesign – in production</a:t>
            </a:r>
          </a:p>
          <a:p>
            <a:pPr lvl="1"/>
            <a:r>
              <a:rPr lang="en-US" sz="1300" dirty="0" smtClean="0">
                <a:solidFill>
                  <a:srgbClr val="008000"/>
                </a:solidFill>
              </a:rPr>
              <a:t>DFA200 prototype with new display has been approved</a:t>
            </a:r>
          </a:p>
          <a:p>
            <a:pPr>
              <a:spcBef>
                <a:spcPts val="200"/>
              </a:spcBef>
            </a:pPr>
            <a:r>
              <a:rPr lang="en-US" sz="2000" b="1" dirty="0" smtClean="0"/>
              <a:t>Supporting Activities</a:t>
            </a:r>
          </a:p>
          <a:p>
            <a:pPr lvl="1"/>
            <a:r>
              <a:rPr lang="en-US" sz="1400" dirty="0" smtClean="0"/>
              <a:t>Acoustic </a:t>
            </a:r>
            <a:r>
              <a:rPr lang="en-US" sz="1400" dirty="0"/>
              <a:t>Antenna concept built and tested - business case required to make further </a:t>
            </a:r>
            <a:r>
              <a:rPr lang="en-US" sz="1400" dirty="0" smtClean="0"/>
              <a:t>progress</a:t>
            </a:r>
          </a:p>
          <a:p>
            <a:pPr lvl="1"/>
            <a:r>
              <a:rPr lang="en-US" sz="1400" dirty="0" err="1" smtClean="0"/>
              <a:t>TeV</a:t>
            </a:r>
            <a:r>
              <a:rPr lang="en-US" sz="1400" dirty="0" smtClean="0"/>
              <a:t> probe sample testing at GCU completed – specification document complete (A. Nesbitt)</a:t>
            </a:r>
          </a:p>
        </p:txBody>
      </p:sp>
    </p:spTree>
    <p:extLst>
      <p:ext uri="{BB962C8B-B14F-4D97-AF65-F5344CB8AC3E}">
        <p14:creationId xmlns:p14="http://schemas.microsoft.com/office/powerpoint/2010/main" val="379546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FY2015/16: DFA-Series Development Plan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353039" y="2072426"/>
            <a:ext cx="7643015" cy="396026"/>
            <a:chOff x="738984" y="2270975"/>
            <a:chExt cx="7643015" cy="396026"/>
          </a:xfrm>
        </p:grpSpPr>
        <p:sp>
          <p:nvSpPr>
            <p:cNvPr id="42" name="Flowchart: Magnetic Disk 41"/>
            <p:cNvSpPr/>
            <p:nvPr/>
          </p:nvSpPr>
          <p:spPr>
            <a:xfrm rot="16200000">
              <a:off x="770418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674456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9</a:t>
              </a:r>
            </a:p>
          </p:txBody>
        </p:sp>
        <p:sp>
          <p:nvSpPr>
            <p:cNvPr id="45" name="Flowchart: Magnetic Disk 44"/>
            <p:cNvSpPr/>
            <p:nvPr/>
          </p:nvSpPr>
          <p:spPr>
            <a:xfrm rot="16200000">
              <a:off x="7047855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018123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8</a:t>
              </a:r>
              <a:endParaRPr lang="en-US" sz="1600" dirty="0"/>
            </a:p>
          </p:txBody>
        </p:sp>
        <p:sp>
          <p:nvSpPr>
            <p:cNvPr id="77" name="Flowchart: Magnetic Disk 76"/>
            <p:cNvSpPr/>
            <p:nvPr/>
          </p:nvSpPr>
          <p:spPr>
            <a:xfrm rot="16200000">
              <a:off x="647356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43831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7</a:t>
              </a:r>
            </a:p>
          </p:txBody>
        </p:sp>
        <p:sp>
          <p:nvSpPr>
            <p:cNvPr id="79" name="Flowchart: Magnetic Disk 78"/>
            <p:cNvSpPr/>
            <p:nvPr/>
          </p:nvSpPr>
          <p:spPr>
            <a:xfrm rot="16200000">
              <a:off x="589927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869539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6</a:t>
              </a:r>
              <a:endParaRPr lang="en-US" sz="1600" dirty="0"/>
            </a:p>
          </p:txBody>
        </p:sp>
        <p:sp>
          <p:nvSpPr>
            <p:cNvPr id="81" name="Flowchart: Magnetic Disk 80"/>
            <p:cNvSpPr/>
            <p:nvPr/>
          </p:nvSpPr>
          <p:spPr>
            <a:xfrm rot="16200000">
              <a:off x="5242938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213205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5</a:t>
              </a:r>
              <a:endParaRPr lang="en-US" sz="1600" dirty="0"/>
            </a:p>
          </p:txBody>
        </p:sp>
        <p:sp>
          <p:nvSpPr>
            <p:cNvPr id="83" name="Flowchart: Magnetic Disk 82"/>
            <p:cNvSpPr/>
            <p:nvPr/>
          </p:nvSpPr>
          <p:spPr>
            <a:xfrm rot="16200000">
              <a:off x="4668646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638913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4</a:t>
              </a:r>
              <a:endParaRPr lang="en-US" sz="1600" dirty="0"/>
            </a:p>
          </p:txBody>
        </p:sp>
        <p:sp>
          <p:nvSpPr>
            <p:cNvPr id="85" name="Flowchart: Magnetic Disk 84"/>
            <p:cNvSpPr/>
            <p:nvPr/>
          </p:nvSpPr>
          <p:spPr>
            <a:xfrm rot="16200000">
              <a:off x="409435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064621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3</a:t>
              </a:r>
            </a:p>
          </p:txBody>
        </p:sp>
        <p:sp>
          <p:nvSpPr>
            <p:cNvPr id="87" name="Flowchart: Magnetic Disk 86"/>
            <p:cNvSpPr/>
            <p:nvPr/>
          </p:nvSpPr>
          <p:spPr>
            <a:xfrm rot="16200000">
              <a:off x="352006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490329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2</a:t>
              </a:r>
              <a:endParaRPr lang="en-US" sz="1600" dirty="0"/>
            </a:p>
          </p:txBody>
        </p:sp>
        <p:sp>
          <p:nvSpPr>
            <p:cNvPr id="89" name="Flowchart: Magnetic Disk 88"/>
            <p:cNvSpPr/>
            <p:nvPr/>
          </p:nvSpPr>
          <p:spPr>
            <a:xfrm rot="16200000">
              <a:off x="2924817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895084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</a:t>
              </a:r>
              <a:endParaRPr lang="en-US" sz="1600" dirty="0"/>
            </a:p>
          </p:txBody>
        </p:sp>
        <p:sp>
          <p:nvSpPr>
            <p:cNvPr id="91" name="Flowchart: Magnetic Disk 90"/>
            <p:cNvSpPr/>
            <p:nvPr/>
          </p:nvSpPr>
          <p:spPr>
            <a:xfrm rot="16200000">
              <a:off x="226721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237479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12</a:t>
              </a:r>
              <a:endParaRPr lang="en-US" sz="1600" dirty="0"/>
            </a:p>
          </p:txBody>
        </p:sp>
        <p:sp>
          <p:nvSpPr>
            <p:cNvPr id="93" name="Flowchart: Magnetic Disk 92"/>
            <p:cNvSpPr/>
            <p:nvPr/>
          </p:nvSpPr>
          <p:spPr>
            <a:xfrm rot="16200000">
              <a:off x="169291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663187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11</a:t>
              </a:r>
              <a:endParaRPr lang="en-US" sz="1600" dirty="0"/>
            </a:p>
          </p:txBody>
        </p:sp>
        <p:sp>
          <p:nvSpPr>
            <p:cNvPr id="95" name="Flowchart: Magnetic Disk 94"/>
            <p:cNvSpPr/>
            <p:nvPr/>
          </p:nvSpPr>
          <p:spPr>
            <a:xfrm rot="16200000">
              <a:off x="1035795" y="1989190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55645" y="2297669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10</a:t>
              </a:r>
              <a:endParaRPr lang="en-US" sz="1600" dirty="0"/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286239" y="207886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FY15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4104384" y="4343400"/>
            <a:ext cx="1189518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8E00"/>
                </a:solidFill>
              </a:rPr>
              <a:t>DFA200 Beta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514839" y="1401652"/>
            <a:ext cx="1242059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cap="sq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8000"/>
                </a:solidFill>
              </a:rPr>
              <a:t>DFA Platform Re-spin start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1886439" y="1612319"/>
            <a:ext cx="0" cy="37890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760968" y="1401652"/>
            <a:ext cx="1682979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cap="sq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8000"/>
                </a:solidFill>
              </a:rPr>
              <a:t>Display modification Design</a:t>
            </a:r>
            <a:endParaRPr lang="en-US" sz="1400" dirty="0">
              <a:solidFill>
                <a:srgbClr val="008000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6497449" y="1638363"/>
            <a:ext cx="0" cy="37890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1721742" y="2689432"/>
            <a:ext cx="1448081" cy="46155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  <a:prstDash val="solid"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8000"/>
                </a:solidFill>
              </a:rPr>
              <a:t>DFA FW Update</a:t>
            </a:r>
          </a:p>
          <a:p>
            <a:pPr algn="ctr"/>
            <a:r>
              <a:rPr lang="en-US" sz="1400" dirty="0">
                <a:solidFill>
                  <a:srgbClr val="008000"/>
                </a:solidFill>
              </a:rPr>
              <a:t>f</a:t>
            </a:r>
            <a:r>
              <a:rPr lang="en-US" sz="1400" dirty="0" smtClean="0">
                <a:solidFill>
                  <a:srgbClr val="008000"/>
                </a:solidFill>
              </a:rPr>
              <a:t>or 429MHz </a:t>
            </a:r>
            <a:endParaRPr lang="en-US" sz="1400" dirty="0">
              <a:solidFill>
                <a:srgbClr val="008000"/>
              </a:solidFill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3228679" y="2514889"/>
            <a:ext cx="0" cy="64013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350819" y="4938263"/>
            <a:ext cx="7643015" cy="396026"/>
            <a:chOff x="738984" y="2270975"/>
            <a:chExt cx="7643015" cy="396026"/>
          </a:xfrm>
        </p:grpSpPr>
        <p:sp>
          <p:nvSpPr>
            <p:cNvPr id="67" name="Flowchart: Magnetic Disk 66"/>
            <p:cNvSpPr/>
            <p:nvPr/>
          </p:nvSpPr>
          <p:spPr>
            <a:xfrm rot="16200000">
              <a:off x="770418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674456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9</a:t>
              </a:r>
            </a:p>
          </p:txBody>
        </p:sp>
        <p:sp>
          <p:nvSpPr>
            <p:cNvPr id="69" name="Flowchart: Magnetic Disk 68"/>
            <p:cNvSpPr/>
            <p:nvPr/>
          </p:nvSpPr>
          <p:spPr>
            <a:xfrm rot="16200000">
              <a:off x="7047855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018123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8</a:t>
              </a:r>
              <a:endParaRPr lang="en-US" sz="1600" dirty="0"/>
            </a:p>
          </p:txBody>
        </p:sp>
        <p:sp>
          <p:nvSpPr>
            <p:cNvPr id="71" name="Flowchart: Magnetic Disk 70"/>
            <p:cNvSpPr/>
            <p:nvPr/>
          </p:nvSpPr>
          <p:spPr>
            <a:xfrm rot="16200000">
              <a:off x="647356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443831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7</a:t>
              </a:r>
            </a:p>
          </p:txBody>
        </p:sp>
        <p:sp>
          <p:nvSpPr>
            <p:cNvPr id="73" name="Flowchart: Magnetic Disk 72"/>
            <p:cNvSpPr/>
            <p:nvPr/>
          </p:nvSpPr>
          <p:spPr>
            <a:xfrm rot="16200000">
              <a:off x="589927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869539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6</a:t>
              </a:r>
              <a:endParaRPr lang="en-US" sz="1600" dirty="0"/>
            </a:p>
          </p:txBody>
        </p:sp>
        <p:sp>
          <p:nvSpPr>
            <p:cNvPr id="76" name="Flowchart: Magnetic Disk 75"/>
            <p:cNvSpPr/>
            <p:nvPr/>
          </p:nvSpPr>
          <p:spPr>
            <a:xfrm rot="16200000">
              <a:off x="5242938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213205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5</a:t>
              </a:r>
              <a:endParaRPr lang="en-US" sz="1600" dirty="0"/>
            </a:p>
          </p:txBody>
        </p:sp>
        <p:sp>
          <p:nvSpPr>
            <p:cNvPr id="100" name="Flowchart: Magnetic Disk 99"/>
            <p:cNvSpPr/>
            <p:nvPr/>
          </p:nvSpPr>
          <p:spPr>
            <a:xfrm rot="16200000">
              <a:off x="4668646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638913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4</a:t>
              </a:r>
              <a:endParaRPr lang="en-US" sz="1600" dirty="0"/>
            </a:p>
          </p:txBody>
        </p:sp>
        <p:sp>
          <p:nvSpPr>
            <p:cNvPr id="103" name="Flowchart: Magnetic Disk 102"/>
            <p:cNvSpPr/>
            <p:nvPr/>
          </p:nvSpPr>
          <p:spPr>
            <a:xfrm rot="16200000">
              <a:off x="409435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064621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3</a:t>
              </a:r>
            </a:p>
          </p:txBody>
        </p:sp>
        <p:sp>
          <p:nvSpPr>
            <p:cNvPr id="106" name="Flowchart: Magnetic Disk 105"/>
            <p:cNvSpPr/>
            <p:nvPr/>
          </p:nvSpPr>
          <p:spPr>
            <a:xfrm rot="16200000">
              <a:off x="352006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490329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2</a:t>
              </a:r>
              <a:endParaRPr lang="en-US" sz="1600" dirty="0"/>
            </a:p>
          </p:txBody>
        </p:sp>
        <p:sp>
          <p:nvSpPr>
            <p:cNvPr id="136" name="Flowchart: Magnetic Disk 135"/>
            <p:cNvSpPr/>
            <p:nvPr/>
          </p:nvSpPr>
          <p:spPr>
            <a:xfrm rot="16200000">
              <a:off x="2924817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895084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</a:t>
              </a:r>
              <a:endParaRPr lang="en-US" sz="1600" dirty="0"/>
            </a:p>
          </p:txBody>
        </p:sp>
        <p:sp>
          <p:nvSpPr>
            <p:cNvPr id="138" name="Flowchart: Magnetic Disk 137"/>
            <p:cNvSpPr/>
            <p:nvPr/>
          </p:nvSpPr>
          <p:spPr>
            <a:xfrm rot="16200000">
              <a:off x="226721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237479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12</a:t>
              </a:r>
              <a:endParaRPr lang="en-US" sz="1600" dirty="0"/>
            </a:p>
          </p:txBody>
        </p:sp>
        <p:sp>
          <p:nvSpPr>
            <p:cNvPr id="140" name="Flowchart: Magnetic Disk 139"/>
            <p:cNvSpPr/>
            <p:nvPr/>
          </p:nvSpPr>
          <p:spPr>
            <a:xfrm rot="16200000">
              <a:off x="169291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663187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11</a:t>
              </a:r>
              <a:endParaRPr lang="en-US" sz="1600" dirty="0"/>
            </a:p>
          </p:txBody>
        </p:sp>
        <p:sp>
          <p:nvSpPr>
            <p:cNvPr id="142" name="Flowchart: Magnetic Disk 141"/>
            <p:cNvSpPr/>
            <p:nvPr/>
          </p:nvSpPr>
          <p:spPr>
            <a:xfrm rot="16200000">
              <a:off x="1035795" y="1989190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955645" y="2297669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10</a:t>
              </a:r>
              <a:endParaRPr lang="en-US" sz="1600" dirty="0"/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284019" y="494469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FY16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8019213" y="3886200"/>
            <a:ext cx="934364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8E00"/>
                </a:solidFill>
              </a:rPr>
              <a:t>PDS/DFA</a:t>
            </a:r>
          </a:p>
          <a:p>
            <a:pPr algn="ctr"/>
            <a:r>
              <a:rPr lang="en-US" sz="1000" dirty="0" smtClean="0">
                <a:solidFill>
                  <a:srgbClr val="008E00"/>
                </a:solidFill>
              </a:rPr>
              <a:t>New Platform</a:t>
            </a:r>
          </a:p>
          <a:p>
            <a:pPr algn="ctr"/>
            <a:r>
              <a:rPr lang="en-US" sz="1000" dirty="0" smtClean="0">
                <a:solidFill>
                  <a:srgbClr val="008E00"/>
                </a:solidFill>
              </a:rPr>
              <a:t>HW Prototype</a:t>
            </a:r>
            <a:endParaRPr lang="en-US" sz="1000" dirty="0">
              <a:solidFill>
                <a:srgbClr val="008E00"/>
              </a:solidFill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 flipV="1">
            <a:off x="5383998" y="4534949"/>
            <a:ext cx="0" cy="37890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8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233" y="1828800"/>
            <a:ext cx="1648367" cy="21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98" y="1782687"/>
            <a:ext cx="1648367" cy="21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PDS-Series Engineering Development Plan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19661" y="1628800"/>
            <a:ext cx="1325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PDS200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68865" y="4038600"/>
            <a:ext cx="1325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Directional Antenna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831975" y="4257020"/>
            <a:ext cx="121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PDS500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696509" y="1153180"/>
            <a:ext cx="16519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Hardware</a:t>
            </a:r>
            <a:endParaRPr lang="en-US" sz="2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87080" y="1153180"/>
            <a:ext cx="15329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Software</a:t>
            </a:r>
            <a:endParaRPr lang="en-US" sz="2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257800" y="1752600"/>
            <a:ext cx="1524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PDS200 v1.0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265707" y="2513457"/>
            <a:ext cx="1516093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PDS500 v1.0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57800" y="4069723"/>
            <a:ext cx="1524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PDS100 v1.2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4876800" y="762000"/>
            <a:ext cx="11112" cy="50292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261556" y="3276600"/>
            <a:ext cx="1901244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PDS Viewer v2.0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38" name="Bild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657069"/>
            <a:ext cx="1627187" cy="176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81400" y="4278618"/>
            <a:ext cx="7892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1400" dirty="0" smtClean="0"/>
              <a:t>HFCT</a:t>
            </a:r>
            <a:endParaRPr lang="en-GB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609600" y="1628800"/>
            <a:ext cx="1325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PDS100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5251291" y="4895849"/>
            <a:ext cx="1901244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tx1"/>
                </a:solidFill>
              </a:rPr>
              <a:t>PDViewer</a:t>
            </a:r>
            <a:r>
              <a:rPr lang="en-US" sz="1600" b="1" dirty="0" smtClean="0">
                <a:solidFill>
                  <a:schemeClr val="tx1"/>
                </a:solidFill>
              </a:rPr>
              <a:t> v1.0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657069"/>
            <a:ext cx="1342028" cy="171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638020"/>
            <a:ext cx="1349375" cy="1275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29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 </a:t>
            </a:r>
            <a:r>
              <a:rPr lang="en-US" dirty="0" smtClean="0"/>
              <a:t>Status PDS-Series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6725" y="838200"/>
            <a:ext cx="8296275" cy="579120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rgbClr val="008000"/>
                </a:solidFill>
              </a:rPr>
              <a:t>PDS 100:</a:t>
            </a:r>
          </a:p>
          <a:p>
            <a:pPr lvl="1"/>
            <a:r>
              <a:rPr lang="en-US" sz="1600" dirty="0">
                <a:solidFill>
                  <a:srgbClr val="008000"/>
                </a:solidFill>
              </a:rPr>
              <a:t>Call off order for potential PDS 100 awaiting sales input. </a:t>
            </a:r>
          </a:p>
          <a:p>
            <a:pPr lvl="2"/>
            <a:r>
              <a:rPr lang="en-US" sz="1400" dirty="0" smtClean="0">
                <a:solidFill>
                  <a:srgbClr val="008000"/>
                </a:solidFill>
              </a:rPr>
              <a:t>PDS200 motherboards are now common with PDS 100</a:t>
            </a:r>
          </a:p>
          <a:p>
            <a:pPr lvl="2"/>
            <a:r>
              <a:rPr lang="en-US" sz="1400" dirty="0" smtClean="0">
                <a:solidFill>
                  <a:srgbClr val="008000"/>
                </a:solidFill>
              </a:rPr>
              <a:t>Common source for kits means shorter lead times</a:t>
            </a:r>
          </a:p>
          <a:p>
            <a:pPr lvl="2"/>
            <a:r>
              <a:rPr lang="en-US" sz="1400" dirty="0" smtClean="0">
                <a:solidFill>
                  <a:srgbClr val="008000"/>
                </a:solidFill>
              </a:rPr>
              <a:t>Latest firmware 2.0.613 to support new display and other features from PDS200</a:t>
            </a:r>
            <a:endParaRPr lang="en-US" sz="1200" dirty="0">
              <a:solidFill>
                <a:srgbClr val="008000"/>
              </a:solidFill>
            </a:endParaRPr>
          </a:p>
          <a:p>
            <a:r>
              <a:rPr lang="en-US" sz="1800" b="1" dirty="0">
                <a:solidFill>
                  <a:srgbClr val="008000"/>
                </a:solidFill>
              </a:rPr>
              <a:t>PDS 200:</a:t>
            </a:r>
          </a:p>
          <a:p>
            <a:pPr lvl="1"/>
            <a:r>
              <a:rPr lang="en-US" sz="1600" dirty="0" smtClean="0">
                <a:solidFill>
                  <a:srgbClr val="008000"/>
                </a:solidFill>
              </a:rPr>
              <a:t>Extended EMI field trial being carried out by GPS</a:t>
            </a:r>
            <a:endParaRPr lang="en-US" sz="1600" dirty="0">
              <a:solidFill>
                <a:srgbClr val="008000"/>
              </a:solidFill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</a:rPr>
              <a:t>Firmware updates </a:t>
            </a:r>
            <a:r>
              <a:rPr lang="en-US" sz="1600" dirty="0" smtClean="0">
                <a:solidFill>
                  <a:srgbClr val="008000"/>
                </a:solidFill>
              </a:rPr>
              <a:t>in final review </a:t>
            </a:r>
            <a:r>
              <a:rPr lang="en-US" sz="1600" dirty="0">
                <a:solidFill>
                  <a:srgbClr val="008000"/>
                </a:solidFill>
              </a:rPr>
              <a:t>based on </a:t>
            </a:r>
            <a:r>
              <a:rPr lang="en-US" sz="1600" dirty="0" smtClean="0">
                <a:solidFill>
                  <a:srgbClr val="008000"/>
                </a:solidFill>
              </a:rPr>
              <a:t>EMI field </a:t>
            </a:r>
            <a:r>
              <a:rPr lang="en-US" sz="1600" dirty="0">
                <a:solidFill>
                  <a:srgbClr val="008000"/>
                </a:solidFill>
              </a:rPr>
              <a:t>trials</a:t>
            </a:r>
          </a:p>
          <a:p>
            <a:pPr lvl="2"/>
            <a:r>
              <a:rPr lang="en-US" sz="1400" dirty="0" smtClean="0">
                <a:solidFill>
                  <a:srgbClr val="008000"/>
                </a:solidFill>
              </a:rPr>
              <a:t>Latest release: 1.1.617</a:t>
            </a:r>
          </a:p>
          <a:p>
            <a:pPr lvl="3"/>
            <a:r>
              <a:rPr lang="en-GB" sz="1200" dirty="0" smtClean="0">
                <a:solidFill>
                  <a:srgbClr val="008000"/>
                </a:solidFill>
              </a:rPr>
              <a:t>This </a:t>
            </a:r>
            <a:r>
              <a:rPr lang="en-GB" sz="1200" dirty="0">
                <a:solidFill>
                  <a:srgbClr val="008000"/>
                </a:solidFill>
              </a:rPr>
              <a:t>version adds an improved auto level algorithm and the ability to recall auto ref level information from results files, as well as some minor bug fixes</a:t>
            </a:r>
            <a:r>
              <a:rPr lang="en-GB" sz="1200" dirty="0" smtClean="0">
                <a:solidFill>
                  <a:srgbClr val="008000"/>
                </a:solidFill>
              </a:rPr>
              <a:t>.</a:t>
            </a:r>
          </a:p>
          <a:p>
            <a:pPr lvl="3"/>
            <a:r>
              <a:rPr lang="en-GB" sz="1200" dirty="0" smtClean="0">
                <a:solidFill>
                  <a:srgbClr val="008000"/>
                </a:solidFill>
              </a:rPr>
              <a:t>Includes phase-resolved mode</a:t>
            </a:r>
            <a:endParaRPr lang="en-US" sz="1200" dirty="0">
              <a:solidFill>
                <a:srgbClr val="008000"/>
              </a:solidFill>
            </a:endParaRPr>
          </a:p>
          <a:p>
            <a:pPr lvl="1"/>
            <a:r>
              <a:rPr lang="en-US" sz="1600" dirty="0" err="1">
                <a:solidFill>
                  <a:srgbClr val="008000"/>
                </a:solidFill>
              </a:rPr>
              <a:t>Omnify</a:t>
            </a:r>
            <a:r>
              <a:rPr lang="en-US" sz="1600" dirty="0">
                <a:solidFill>
                  <a:srgbClr val="008000"/>
                </a:solidFill>
              </a:rPr>
              <a:t> </a:t>
            </a:r>
            <a:r>
              <a:rPr lang="en-US" sz="1600" dirty="0" smtClean="0">
                <a:solidFill>
                  <a:srgbClr val="008000"/>
                </a:solidFill>
              </a:rPr>
              <a:t>special case</a:t>
            </a:r>
          </a:p>
          <a:p>
            <a:pPr lvl="2"/>
            <a:r>
              <a:rPr lang="en-US" sz="1000" dirty="0" smtClean="0">
                <a:solidFill>
                  <a:srgbClr val="008000"/>
                </a:solidFill>
              </a:rPr>
              <a:t>Treat as third party item due to external design and compliance issues</a:t>
            </a:r>
            <a:endParaRPr lang="en-US" sz="1000" dirty="0">
              <a:solidFill>
                <a:srgbClr val="008000"/>
              </a:solidFill>
            </a:endParaRPr>
          </a:p>
          <a:p>
            <a:pPr lvl="1"/>
            <a:r>
              <a:rPr lang="en-US" sz="1600" dirty="0" smtClean="0">
                <a:solidFill>
                  <a:srgbClr val="008000"/>
                </a:solidFill>
              </a:rPr>
              <a:t>User Guide drafted and out for comments – will follow PD-Guard</a:t>
            </a:r>
            <a:endParaRPr lang="en-US" sz="1600" dirty="0">
              <a:solidFill>
                <a:srgbClr val="008000"/>
              </a:solidFill>
            </a:endParaRPr>
          </a:p>
          <a:p>
            <a:pPr lvl="1"/>
            <a:r>
              <a:rPr lang="en-US" sz="1600" dirty="0" smtClean="0">
                <a:solidFill>
                  <a:srgbClr val="008000"/>
                </a:solidFill>
              </a:rPr>
              <a:t>Stage Gate 5 passed 27 August ‘15</a:t>
            </a:r>
          </a:p>
          <a:p>
            <a:pPr lvl="2"/>
            <a:r>
              <a:rPr lang="en-US" sz="1400" dirty="0" smtClean="0">
                <a:solidFill>
                  <a:srgbClr val="008000"/>
                </a:solidFill>
              </a:rPr>
              <a:t>Not including replacement display</a:t>
            </a:r>
          </a:p>
          <a:p>
            <a:pPr marL="457200"/>
            <a:r>
              <a:rPr lang="en-US" sz="1800" b="1" dirty="0" smtClean="0">
                <a:solidFill>
                  <a:srgbClr val="008000"/>
                </a:solidFill>
              </a:rPr>
              <a:t>PDS </a:t>
            </a:r>
            <a:r>
              <a:rPr lang="en-US" sz="1800" b="1" dirty="0">
                <a:solidFill>
                  <a:srgbClr val="008000"/>
                </a:solidFill>
              </a:rPr>
              <a:t>Platform Re-spin:</a:t>
            </a:r>
          </a:p>
          <a:p>
            <a:pPr lvl="1"/>
            <a:r>
              <a:rPr lang="en-US" sz="1200" dirty="0">
                <a:solidFill>
                  <a:srgbClr val="008000"/>
                </a:solidFill>
              </a:rPr>
              <a:t>Ongoing activity to define and refine requirements for next platform redesign</a:t>
            </a:r>
          </a:p>
          <a:p>
            <a:pPr lvl="1"/>
            <a:r>
              <a:rPr lang="en-US" sz="1200" dirty="0">
                <a:solidFill>
                  <a:srgbClr val="008000"/>
                </a:solidFill>
              </a:rPr>
              <a:t>Concept testing in progress</a:t>
            </a:r>
          </a:p>
          <a:p>
            <a:pPr lvl="1"/>
            <a:r>
              <a:rPr lang="en-US" sz="1200" dirty="0">
                <a:solidFill>
                  <a:srgbClr val="008000"/>
                </a:solidFill>
              </a:rPr>
              <a:t>Demonstrated first stage Software Defined Radio concept model</a:t>
            </a:r>
          </a:p>
          <a:p>
            <a:pPr lvl="1"/>
            <a:r>
              <a:rPr lang="en-US" sz="1200" dirty="0">
                <a:solidFill>
                  <a:srgbClr val="008000"/>
                </a:solidFill>
              </a:rPr>
              <a:t>Additional Engineering resource </a:t>
            </a:r>
            <a:r>
              <a:rPr lang="en-US" sz="1200" dirty="0" smtClean="0">
                <a:solidFill>
                  <a:srgbClr val="008000"/>
                </a:solidFill>
              </a:rPr>
              <a:t>started April ‘16</a:t>
            </a:r>
            <a:endParaRPr 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98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 </a:t>
            </a:r>
            <a:r>
              <a:rPr lang="en-US" dirty="0" smtClean="0"/>
              <a:t>Status PDS-Series (cont.)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6725" y="990600"/>
            <a:ext cx="8296275" cy="56388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1900" b="1" dirty="0" smtClean="0">
                <a:solidFill>
                  <a:srgbClr val="008000"/>
                </a:solidFill>
              </a:rPr>
              <a:t>Directional Antenna:</a:t>
            </a:r>
          </a:p>
          <a:p>
            <a:pPr lvl="1"/>
            <a:r>
              <a:rPr lang="en-US" sz="1400" dirty="0" smtClean="0">
                <a:solidFill>
                  <a:srgbClr val="008000"/>
                </a:solidFill>
              </a:rPr>
              <a:t>In production</a:t>
            </a:r>
          </a:p>
          <a:p>
            <a:pPr marL="114300" indent="0">
              <a:buNone/>
            </a:pPr>
            <a:endParaRPr lang="en-US" sz="1050" dirty="0">
              <a:solidFill>
                <a:srgbClr val="008000"/>
              </a:solidFill>
            </a:endParaRPr>
          </a:p>
          <a:p>
            <a:pPr>
              <a:spcBef>
                <a:spcPts val="200"/>
              </a:spcBef>
            </a:pPr>
            <a:r>
              <a:rPr lang="en-US" sz="1900" b="1" dirty="0">
                <a:solidFill>
                  <a:srgbClr val="008000"/>
                </a:solidFill>
              </a:rPr>
              <a:t>DFA/PDS Display Obsolescence</a:t>
            </a:r>
          </a:p>
          <a:p>
            <a:pPr lvl="2"/>
            <a:r>
              <a:rPr lang="en-US" sz="1400" dirty="0">
                <a:solidFill>
                  <a:srgbClr val="008000"/>
                </a:solidFill>
              </a:rPr>
              <a:t>Delphi portable display has been selected to replace existing obsolete item</a:t>
            </a:r>
          </a:p>
          <a:p>
            <a:pPr lvl="2"/>
            <a:r>
              <a:rPr lang="en-US" sz="1400" dirty="0">
                <a:solidFill>
                  <a:srgbClr val="008000"/>
                </a:solidFill>
              </a:rPr>
              <a:t>Interface PCB and cabling design complete and tested</a:t>
            </a:r>
          </a:p>
          <a:p>
            <a:pPr lvl="2"/>
            <a:r>
              <a:rPr lang="en-US" sz="1400" dirty="0">
                <a:solidFill>
                  <a:srgbClr val="008000"/>
                </a:solidFill>
              </a:rPr>
              <a:t>Case redesign </a:t>
            </a:r>
            <a:r>
              <a:rPr lang="en-US" sz="1400" dirty="0" smtClean="0">
                <a:solidFill>
                  <a:srgbClr val="008000"/>
                </a:solidFill>
              </a:rPr>
              <a:t>– in production</a:t>
            </a:r>
            <a:endParaRPr lang="en-US" sz="1400" dirty="0">
              <a:solidFill>
                <a:srgbClr val="008000"/>
              </a:solidFill>
            </a:endParaRPr>
          </a:p>
          <a:p>
            <a:pPr lvl="2"/>
            <a:r>
              <a:rPr lang="en-US" sz="1400" dirty="0">
                <a:solidFill>
                  <a:srgbClr val="008000"/>
                </a:solidFill>
              </a:rPr>
              <a:t>DFA200 prototype with new display </a:t>
            </a:r>
            <a:r>
              <a:rPr lang="en-US" sz="1400" dirty="0" smtClean="0">
                <a:solidFill>
                  <a:srgbClr val="008000"/>
                </a:solidFill>
              </a:rPr>
              <a:t>approved. New case in production</a:t>
            </a:r>
            <a:r>
              <a:rPr lang="en-US" sz="1300" dirty="0" smtClean="0">
                <a:solidFill>
                  <a:srgbClr val="7030A0"/>
                </a:solidFill>
              </a:rPr>
              <a:t/>
            </a:r>
            <a:br>
              <a:rPr lang="en-US" sz="1300" dirty="0" smtClean="0">
                <a:solidFill>
                  <a:srgbClr val="7030A0"/>
                </a:solidFill>
              </a:rPr>
            </a:br>
            <a:endParaRPr lang="en-US" sz="1300" dirty="0">
              <a:solidFill>
                <a:srgbClr val="7030A0"/>
              </a:solidFill>
            </a:endParaRPr>
          </a:p>
          <a:p>
            <a:r>
              <a:rPr lang="en-US" sz="1800" b="1" dirty="0" smtClean="0">
                <a:solidFill>
                  <a:srgbClr val="008000"/>
                </a:solidFill>
              </a:rPr>
              <a:t>Mini-HFCT probe</a:t>
            </a:r>
          </a:p>
          <a:p>
            <a:pPr lvl="1"/>
            <a:r>
              <a:rPr lang="en-US" sz="1400" dirty="0" smtClean="0">
                <a:solidFill>
                  <a:srgbClr val="008000"/>
                </a:solidFill>
              </a:rPr>
              <a:t>Units in stock</a:t>
            </a:r>
          </a:p>
          <a:p>
            <a:pPr lvl="1"/>
            <a:r>
              <a:rPr lang="en-US" sz="1400" dirty="0" smtClean="0">
                <a:solidFill>
                  <a:srgbClr val="008000"/>
                </a:solidFill>
              </a:rPr>
              <a:t>Additional batch of 50 units in production April ‘16</a:t>
            </a:r>
          </a:p>
        </p:txBody>
      </p:sp>
    </p:spTree>
    <p:extLst>
      <p:ext uri="{BB962C8B-B14F-4D97-AF65-F5344CB8AC3E}">
        <p14:creationId xmlns:p14="http://schemas.microsoft.com/office/powerpoint/2010/main" val="117504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 </a:t>
            </a:r>
            <a:r>
              <a:rPr lang="en-US" dirty="0" smtClean="0"/>
              <a:t>Status PDS-Series (cont.)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6725" y="990600"/>
            <a:ext cx="8296275" cy="52578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</a:rPr>
              <a:t>PDS200e EMI Surveyor Kit</a:t>
            </a:r>
            <a:endParaRPr lang="en-US" sz="2000" b="1" dirty="0">
              <a:solidFill>
                <a:srgbClr val="008000"/>
              </a:solidFill>
            </a:endParaRPr>
          </a:p>
          <a:p>
            <a:pPr lvl="1"/>
            <a:r>
              <a:rPr lang="en-US" sz="1400" dirty="0" smtClean="0">
                <a:solidFill>
                  <a:srgbClr val="008000"/>
                </a:solidFill>
              </a:rPr>
              <a:t>Request to bundle PDS200 with 3</a:t>
            </a:r>
            <a:r>
              <a:rPr lang="en-US" sz="1400" baseline="30000" dirty="0" smtClean="0">
                <a:solidFill>
                  <a:srgbClr val="008000"/>
                </a:solidFill>
              </a:rPr>
              <a:t>rd</a:t>
            </a:r>
            <a:r>
              <a:rPr lang="en-US" sz="1400" dirty="0" smtClean="0">
                <a:solidFill>
                  <a:srgbClr val="008000"/>
                </a:solidFill>
              </a:rPr>
              <a:t> party sniffer instrument and various antenna and cable accessories – Engineering is actively working this</a:t>
            </a:r>
          </a:p>
          <a:p>
            <a:pPr lvl="1"/>
            <a:r>
              <a:rPr lang="en-US" sz="1400" dirty="0" smtClean="0">
                <a:solidFill>
                  <a:srgbClr val="008000"/>
                </a:solidFill>
              </a:rPr>
              <a:t>Initial case design complete with prototype foam on order with target date of 10 December</a:t>
            </a:r>
          </a:p>
          <a:p>
            <a:pPr lvl="1"/>
            <a:r>
              <a:rPr lang="en-US" sz="1400" dirty="0" smtClean="0">
                <a:solidFill>
                  <a:srgbClr val="008000"/>
                </a:solidFill>
              </a:rPr>
              <a:t>Preliminary bill of materials is in Omnify, awaiting final case design approval and documentation for release</a:t>
            </a:r>
          </a:p>
          <a:p>
            <a:pPr lvl="2"/>
            <a:r>
              <a:rPr lang="en-US" sz="1400" dirty="0" smtClean="0">
                <a:solidFill>
                  <a:srgbClr val="008000"/>
                </a:solidFill>
              </a:rPr>
              <a:t>Materials Management team reviewing included 3</a:t>
            </a:r>
            <a:r>
              <a:rPr lang="en-US" sz="1400" baseline="30000" dirty="0" smtClean="0">
                <a:solidFill>
                  <a:srgbClr val="008000"/>
                </a:solidFill>
              </a:rPr>
              <a:t>rd</a:t>
            </a:r>
            <a:r>
              <a:rPr lang="en-US" sz="1400" dirty="0" smtClean="0">
                <a:solidFill>
                  <a:srgbClr val="008000"/>
                </a:solidFill>
              </a:rPr>
              <a:t> party products for pricing, support, warranty considerations</a:t>
            </a:r>
          </a:p>
          <a:p>
            <a:pPr lvl="1"/>
            <a:r>
              <a:rPr lang="en-US" sz="1400" dirty="0" smtClean="0">
                <a:solidFill>
                  <a:srgbClr val="008000"/>
                </a:solidFill>
              </a:rPr>
              <a:t>SG5 passed March ‘16</a:t>
            </a:r>
            <a:endParaRPr lang="en-US" sz="1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96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68207" y="838200"/>
            <a:ext cx="8480517" cy="56388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50" dirty="0" smtClean="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2541" y="914400"/>
            <a:ext cx="8426183" cy="5486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Development and SQA in progress for next hotfix release </a:t>
            </a:r>
          </a:p>
          <a:p>
            <a:pPr lvl="1"/>
            <a:r>
              <a:rPr lang="en-US" dirty="0">
                <a:solidFill>
                  <a:srgbClr val="008000"/>
                </a:solidFill>
              </a:rPr>
              <a:t>FW 1.2.7 &amp; DTA 7.4.3 </a:t>
            </a:r>
            <a:r>
              <a:rPr lang="en-US" dirty="0" smtClean="0">
                <a:solidFill>
                  <a:srgbClr val="008000"/>
                </a:solidFill>
              </a:rPr>
              <a:t>Fixes </a:t>
            </a:r>
            <a:r>
              <a:rPr lang="en-US" dirty="0">
                <a:solidFill>
                  <a:srgbClr val="008000"/>
                </a:solidFill>
              </a:rPr>
              <a:t>and </a:t>
            </a:r>
            <a:r>
              <a:rPr lang="en-US" dirty="0" smtClean="0">
                <a:solidFill>
                  <a:srgbClr val="008000"/>
                </a:solidFill>
              </a:rPr>
              <a:t>enhancements – highlights: </a:t>
            </a:r>
            <a:endParaRPr lang="en-US" dirty="0">
              <a:solidFill>
                <a:srgbClr val="008000"/>
              </a:solidFill>
            </a:endParaRPr>
          </a:p>
          <a:p>
            <a:pPr lvl="2"/>
            <a:r>
              <a:rPr lang="en-US" dirty="0" smtClean="0">
                <a:solidFill>
                  <a:srgbClr val="008000"/>
                </a:solidFill>
              </a:rPr>
              <a:t>Resolved field issue - Overall Test “C2” measurement (MSOHFD-953)</a:t>
            </a:r>
          </a:p>
          <a:p>
            <a:pPr lvl="2"/>
            <a:r>
              <a:rPr lang="en-US" dirty="0" smtClean="0">
                <a:solidFill>
                  <a:srgbClr val="008000"/>
                </a:solidFill>
              </a:rPr>
              <a:t>Increase DC Winding Resistance maximum current to 35A</a:t>
            </a:r>
          </a:p>
          <a:p>
            <a:pPr lvl="2"/>
            <a:r>
              <a:rPr lang="en-US" dirty="0" smtClean="0">
                <a:solidFill>
                  <a:srgbClr val="008000"/>
                </a:solidFill>
              </a:rPr>
              <a:t>Support </a:t>
            </a:r>
            <a:r>
              <a:rPr lang="en-US" dirty="0" err="1" smtClean="0">
                <a:solidFill>
                  <a:srgbClr val="008000"/>
                </a:solidFill>
              </a:rPr>
              <a:t>Demag</a:t>
            </a:r>
            <a:r>
              <a:rPr lang="en-US" dirty="0" smtClean="0">
                <a:solidFill>
                  <a:srgbClr val="008000"/>
                </a:solidFill>
              </a:rPr>
              <a:t> on high winding resistance apparatus and address other field issues</a:t>
            </a:r>
          </a:p>
          <a:p>
            <a:pPr lvl="2"/>
            <a:r>
              <a:rPr lang="en-US" dirty="0" smtClean="0">
                <a:solidFill>
                  <a:srgbClr val="008000"/>
                </a:solidFill>
              </a:rPr>
              <a:t>Improved error messages and operator </a:t>
            </a:r>
            <a:r>
              <a:rPr lang="en-US" dirty="0">
                <a:solidFill>
                  <a:srgbClr val="008000"/>
                </a:solidFill>
              </a:rPr>
              <a:t>guidance </a:t>
            </a:r>
            <a:r>
              <a:rPr lang="en-US" dirty="0" smtClean="0">
                <a:solidFill>
                  <a:srgbClr val="008000"/>
                </a:solidFill>
              </a:rPr>
              <a:t>in DTA</a:t>
            </a:r>
          </a:p>
          <a:p>
            <a:pPr lvl="2"/>
            <a:r>
              <a:rPr lang="en-US" dirty="0" smtClean="0">
                <a:solidFill>
                  <a:srgbClr val="008000"/>
                </a:solidFill>
              </a:rPr>
              <a:t>Add Customer Support requested feature in DTA to automate </a:t>
            </a:r>
            <a:r>
              <a:rPr lang="en-US" dirty="0" err="1">
                <a:solidFill>
                  <a:srgbClr val="008000"/>
                </a:solidFill>
              </a:rPr>
              <a:t>logfile</a:t>
            </a:r>
            <a:r>
              <a:rPr lang="en-US" dirty="0">
                <a:solidFill>
                  <a:srgbClr val="008000"/>
                </a:solidFill>
              </a:rPr>
              <a:t> retrieval and upload to </a:t>
            </a:r>
            <a:r>
              <a:rPr lang="en-US" dirty="0" err="1" smtClean="0">
                <a:solidFill>
                  <a:srgbClr val="008000"/>
                </a:solidFill>
              </a:rPr>
              <a:t>Doble</a:t>
            </a:r>
            <a:r>
              <a:rPr lang="en-US" dirty="0" smtClean="0">
                <a:solidFill>
                  <a:srgbClr val="008000"/>
                </a:solidFill>
              </a:rPr>
              <a:t> (replaces manual script-based process)</a:t>
            </a:r>
          </a:p>
          <a:p>
            <a:pPr lvl="2"/>
            <a:r>
              <a:rPr lang="en-US" dirty="0">
                <a:solidFill>
                  <a:srgbClr val="008000"/>
                </a:solidFill>
              </a:rPr>
              <a:t>Expanded diagnostics to include Source &amp; Measurement </a:t>
            </a:r>
            <a:r>
              <a:rPr lang="en-US" dirty="0" smtClean="0">
                <a:solidFill>
                  <a:srgbClr val="008000"/>
                </a:solidFill>
              </a:rPr>
              <a:t>Validation to verify calibration state of instrument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Target release for end of June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Supporting system test and calibration</a:t>
            </a:r>
          </a:p>
          <a:p>
            <a:pPr lvl="1"/>
            <a:r>
              <a:rPr lang="en-US" dirty="0" err="1" smtClean="0">
                <a:solidFill>
                  <a:srgbClr val="008000"/>
                </a:solidFill>
              </a:rPr>
              <a:t>Var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Feq</a:t>
            </a:r>
            <a:r>
              <a:rPr lang="en-US" dirty="0" smtClean="0">
                <a:solidFill>
                  <a:srgbClr val="008000"/>
                </a:solidFill>
              </a:rPr>
              <a:t> Power Factor calibration extended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M7 Engineering Status – May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32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Straight Arrow Connector 117"/>
          <p:cNvCxnSpPr/>
          <p:nvPr/>
        </p:nvCxnSpPr>
        <p:spPr>
          <a:xfrm>
            <a:off x="5553311" y="1289720"/>
            <a:ext cx="0" cy="135823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FY2015/16: PDS-Series Development Plan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5889455" y="6019800"/>
            <a:ext cx="1014669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rgbClr val="008000"/>
                </a:solidFill>
              </a:rPr>
              <a:t>PDViewer</a:t>
            </a:r>
            <a:endParaRPr lang="en-US" sz="1200" dirty="0">
              <a:solidFill>
                <a:srgbClr val="008000"/>
              </a:solidFill>
            </a:endParaRPr>
          </a:p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Updates</a:t>
            </a:r>
            <a:endParaRPr lang="en-US" sz="1200" dirty="0">
              <a:solidFill>
                <a:srgbClr val="008000"/>
              </a:solidFill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1093767" y="2664784"/>
            <a:ext cx="7643015" cy="396026"/>
            <a:chOff x="738984" y="2270975"/>
            <a:chExt cx="7643015" cy="396026"/>
          </a:xfrm>
        </p:grpSpPr>
        <p:sp>
          <p:nvSpPr>
            <p:cNvPr id="85" name="Flowchart: Magnetic Disk 84"/>
            <p:cNvSpPr/>
            <p:nvPr/>
          </p:nvSpPr>
          <p:spPr>
            <a:xfrm rot="16200000">
              <a:off x="770418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7674456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9</a:t>
              </a:r>
            </a:p>
          </p:txBody>
        </p:sp>
        <p:sp>
          <p:nvSpPr>
            <p:cNvPr id="89" name="Flowchart: Magnetic Disk 88"/>
            <p:cNvSpPr/>
            <p:nvPr/>
          </p:nvSpPr>
          <p:spPr>
            <a:xfrm rot="16200000">
              <a:off x="7047855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018123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8</a:t>
              </a:r>
              <a:endParaRPr lang="en-US" sz="1600" dirty="0"/>
            </a:p>
          </p:txBody>
        </p:sp>
        <p:sp>
          <p:nvSpPr>
            <p:cNvPr id="91" name="Flowchart: Magnetic Disk 90"/>
            <p:cNvSpPr/>
            <p:nvPr/>
          </p:nvSpPr>
          <p:spPr>
            <a:xfrm rot="16200000">
              <a:off x="647356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443831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7</a:t>
              </a:r>
            </a:p>
          </p:txBody>
        </p:sp>
        <p:sp>
          <p:nvSpPr>
            <p:cNvPr id="93" name="Flowchart: Magnetic Disk 92"/>
            <p:cNvSpPr/>
            <p:nvPr/>
          </p:nvSpPr>
          <p:spPr>
            <a:xfrm rot="16200000">
              <a:off x="589927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869539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6</a:t>
              </a:r>
              <a:endParaRPr lang="en-US" sz="1600" dirty="0"/>
            </a:p>
          </p:txBody>
        </p:sp>
        <p:sp>
          <p:nvSpPr>
            <p:cNvPr id="95" name="Flowchart: Magnetic Disk 94"/>
            <p:cNvSpPr/>
            <p:nvPr/>
          </p:nvSpPr>
          <p:spPr>
            <a:xfrm rot="16200000">
              <a:off x="5242938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5213205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5</a:t>
              </a:r>
              <a:endParaRPr lang="en-US" sz="1600" dirty="0"/>
            </a:p>
          </p:txBody>
        </p:sp>
        <p:sp>
          <p:nvSpPr>
            <p:cNvPr id="97" name="Flowchart: Magnetic Disk 96"/>
            <p:cNvSpPr/>
            <p:nvPr/>
          </p:nvSpPr>
          <p:spPr>
            <a:xfrm rot="16200000">
              <a:off x="4668646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638913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4</a:t>
              </a:r>
              <a:endParaRPr lang="en-US" sz="1600" dirty="0"/>
            </a:p>
          </p:txBody>
        </p:sp>
        <p:sp>
          <p:nvSpPr>
            <p:cNvPr id="99" name="Flowchart: Magnetic Disk 98"/>
            <p:cNvSpPr/>
            <p:nvPr/>
          </p:nvSpPr>
          <p:spPr>
            <a:xfrm rot="16200000">
              <a:off x="409435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064621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3</a:t>
              </a:r>
            </a:p>
          </p:txBody>
        </p:sp>
        <p:sp>
          <p:nvSpPr>
            <p:cNvPr id="101" name="Flowchart: Magnetic Disk 100"/>
            <p:cNvSpPr/>
            <p:nvPr/>
          </p:nvSpPr>
          <p:spPr>
            <a:xfrm rot="16200000">
              <a:off x="352006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490329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2</a:t>
              </a:r>
              <a:endParaRPr lang="en-US" sz="1600" dirty="0"/>
            </a:p>
          </p:txBody>
        </p:sp>
        <p:sp>
          <p:nvSpPr>
            <p:cNvPr id="103" name="Flowchart: Magnetic Disk 102"/>
            <p:cNvSpPr/>
            <p:nvPr/>
          </p:nvSpPr>
          <p:spPr>
            <a:xfrm rot="16200000">
              <a:off x="2924817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895084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</a:t>
              </a:r>
              <a:endParaRPr lang="en-US" sz="1600" dirty="0"/>
            </a:p>
          </p:txBody>
        </p:sp>
        <p:sp>
          <p:nvSpPr>
            <p:cNvPr id="105" name="Flowchart: Magnetic Disk 104"/>
            <p:cNvSpPr/>
            <p:nvPr/>
          </p:nvSpPr>
          <p:spPr>
            <a:xfrm rot="16200000">
              <a:off x="226721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237479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12</a:t>
              </a:r>
              <a:endParaRPr lang="en-US" sz="1600" dirty="0"/>
            </a:p>
          </p:txBody>
        </p:sp>
        <p:sp>
          <p:nvSpPr>
            <p:cNvPr id="107" name="Flowchart: Magnetic Disk 106"/>
            <p:cNvSpPr/>
            <p:nvPr/>
          </p:nvSpPr>
          <p:spPr>
            <a:xfrm rot="16200000">
              <a:off x="169291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663187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11</a:t>
              </a:r>
              <a:endParaRPr lang="en-US" sz="1600" dirty="0"/>
            </a:p>
          </p:txBody>
        </p:sp>
        <p:sp>
          <p:nvSpPr>
            <p:cNvPr id="109" name="Flowchart: Magnetic Disk 108"/>
            <p:cNvSpPr/>
            <p:nvPr/>
          </p:nvSpPr>
          <p:spPr>
            <a:xfrm rot="16200000">
              <a:off x="1035795" y="1989190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955645" y="2297669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10</a:t>
              </a:r>
              <a:endParaRPr lang="en-US" sz="1600" dirty="0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354782" y="269330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FY15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971911" y="2082674"/>
            <a:ext cx="1143000" cy="4297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</a:rPr>
              <a:t>Low Cost </a:t>
            </a:r>
            <a:r>
              <a:rPr lang="en-US" sz="1200" dirty="0" smtClean="0">
                <a:solidFill>
                  <a:srgbClr val="008000"/>
                </a:solidFill>
              </a:rPr>
              <a:t>HFCT prototype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6911" y="2048339"/>
            <a:ext cx="1546747" cy="3684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</a:rPr>
              <a:t>Directional </a:t>
            </a:r>
            <a:r>
              <a:rPr lang="en-US" sz="1200" dirty="0" smtClean="0">
                <a:solidFill>
                  <a:srgbClr val="008000"/>
                </a:solidFill>
              </a:rPr>
              <a:t>Antenna</a:t>
            </a:r>
          </a:p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Betas</a:t>
            </a:r>
            <a:endParaRPr lang="en-US" sz="1200" dirty="0">
              <a:solidFill>
                <a:srgbClr val="008000"/>
              </a:solidFill>
            </a:endParaRP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1684041" y="2134138"/>
            <a:ext cx="0" cy="48193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3191111" y="2158874"/>
            <a:ext cx="0" cy="48193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012590" y="1099220"/>
            <a:ext cx="1464521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</a:rPr>
              <a:t>PDS200 Omnify Documentation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5019911" y="1931408"/>
            <a:ext cx="1242059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cap="sq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8000"/>
                </a:solidFill>
              </a:rPr>
              <a:t>Display modification</a:t>
            </a:r>
            <a:endParaRPr lang="en-US" sz="1400" dirty="0">
              <a:solidFill>
                <a:srgbClr val="008000"/>
              </a:solidFill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 flipV="1">
            <a:off x="6315473" y="2244319"/>
            <a:ext cx="0" cy="37890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3724511" y="2089820"/>
            <a:ext cx="1143000" cy="4297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</a:rPr>
              <a:t>Low Cost </a:t>
            </a:r>
            <a:r>
              <a:rPr lang="en-US" sz="1200" dirty="0" smtClean="0">
                <a:solidFill>
                  <a:srgbClr val="008000"/>
                </a:solidFill>
              </a:rPr>
              <a:t>HFCT Product</a:t>
            </a:r>
            <a:endParaRPr lang="en-US" sz="1200" dirty="0">
              <a:solidFill>
                <a:srgbClr val="008000"/>
              </a:solidFill>
            </a:endParaRPr>
          </a:p>
        </p:txBody>
      </p:sp>
      <p:cxnSp>
        <p:nvCxnSpPr>
          <p:cNvPr id="117" name="Straight Arrow Connector 116"/>
          <p:cNvCxnSpPr/>
          <p:nvPr/>
        </p:nvCxnSpPr>
        <p:spPr>
          <a:xfrm>
            <a:off x="4943711" y="1794148"/>
            <a:ext cx="0" cy="86293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3331713" y="1600792"/>
            <a:ext cx="1546747" cy="3684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</a:rPr>
              <a:t>Directional </a:t>
            </a:r>
            <a:r>
              <a:rPr lang="en-US" sz="1200" dirty="0" smtClean="0">
                <a:solidFill>
                  <a:srgbClr val="008000"/>
                </a:solidFill>
              </a:rPr>
              <a:t>Antenna</a:t>
            </a:r>
          </a:p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Betas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3088133" y="3173938"/>
            <a:ext cx="1346247" cy="3636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</a:rPr>
              <a:t>PDS FW </a:t>
            </a:r>
            <a:r>
              <a:rPr lang="en-US" sz="1200" dirty="0" smtClean="0">
                <a:solidFill>
                  <a:srgbClr val="008000"/>
                </a:solidFill>
              </a:rPr>
              <a:t>Update Release to SQA</a:t>
            </a:r>
            <a:endParaRPr lang="en-US" sz="1200" dirty="0">
              <a:solidFill>
                <a:srgbClr val="008000"/>
              </a:solidFill>
            </a:endParaRPr>
          </a:p>
        </p:txBody>
      </p:sp>
      <p:cxnSp>
        <p:nvCxnSpPr>
          <p:cNvPr id="121" name="Straight Arrow Connector 120"/>
          <p:cNvCxnSpPr/>
          <p:nvPr/>
        </p:nvCxnSpPr>
        <p:spPr>
          <a:xfrm flipV="1">
            <a:off x="4520379" y="3106202"/>
            <a:ext cx="0" cy="40563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2" name="Group 121"/>
          <p:cNvGrpSpPr/>
          <p:nvPr/>
        </p:nvGrpSpPr>
        <p:grpSpPr>
          <a:xfrm>
            <a:off x="1046003" y="5317146"/>
            <a:ext cx="7643015" cy="396026"/>
            <a:chOff x="738984" y="2270975"/>
            <a:chExt cx="7643015" cy="396026"/>
          </a:xfrm>
        </p:grpSpPr>
        <p:sp>
          <p:nvSpPr>
            <p:cNvPr id="123" name="Flowchart: Magnetic Disk 122"/>
            <p:cNvSpPr/>
            <p:nvPr/>
          </p:nvSpPr>
          <p:spPr>
            <a:xfrm rot="16200000">
              <a:off x="770418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7674456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9</a:t>
              </a:r>
            </a:p>
          </p:txBody>
        </p:sp>
        <p:sp>
          <p:nvSpPr>
            <p:cNvPr id="125" name="Flowchart: Magnetic Disk 124"/>
            <p:cNvSpPr/>
            <p:nvPr/>
          </p:nvSpPr>
          <p:spPr>
            <a:xfrm rot="16200000">
              <a:off x="7047855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7018123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8</a:t>
              </a:r>
              <a:endParaRPr lang="en-US" sz="1600" dirty="0"/>
            </a:p>
          </p:txBody>
        </p:sp>
        <p:sp>
          <p:nvSpPr>
            <p:cNvPr id="127" name="Flowchart: Magnetic Disk 126"/>
            <p:cNvSpPr/>
            <p:nvPr/>
          </p:nvSpPr>
          <p:spPr>
            <a:xfrm rot="16200000">
              <a:off x="647356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443831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7</a:t>
              </a:r>
            </a:p>
          </p:txBody>
        </p:sp>
        <p:sp>
          <p:nvSpPr>
            <p:cNvPr id="129" name="Flowchart: Magnetic Disk 128"/>
            <p:cNvSpPr/>
            <p:nvPr/>
          </p:nvSpPr>
          <p:spPr>
            <a:xfrm rot="16200000">
              <a:off x="589927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5869539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6</a:t>
              </a:r>
              <a:endParaRPr lang="en-US" sz="1600" dirty="0"/>
            </a:p>
          </p:txBody>
        </p:sp>
        <p:sp>
          <p:nvSpPr>
            <p:cNvPr id="131" name="Flowchart: Magnetic Disk 130"/>
            <p:cNvSpPr/>
            <p:nvPr/>
          </p:nvSpPr>
          <p:spPr>
            <a:xfrm rot="16200000">
              <a:off x="5242938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213205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5</a:t>
              </a:r>
              <a:endParaRPr lang="en-US" sz="1600" dirty="0"/>
            </a:p>
          </p:txBody>
        </p:sp>
        <p:sp>
          <p:nvSpPr>
            <p:cNvPr id="133" name="Flowchart: Magnetic Disk 132"/>
            <p:cNvSpPr/>
            <p:nvPr/>
          </p:nvSpPr>
          <p:spPr>
            <a:xfrm rot="16200000">
              <a:off x="4668646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4638913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4</a:t>
              </a:r>
              <a:endParaRPr lang="en-US" sz="1600" dirty="0"/>
            </a:p>
          </p:txBody>
        </p:sp>
        <p:sp>
          <p:nvSpPr>
            <p:cNvPr id="135" name="Flowchart: Magnetic Disk 134"/>
            <p:cNvSpPr/>
            <p:nvPr/>
          </p:nvSpPr>
          <p:spPr>
            <a:xfrm rot="16200000">
              <a:off x="409435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064621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3</a:t>
              </a:r>
            </a:p>
          </p:txBody>
        </p:sp>
        <p:sp>
          <p:nvSpPr>
            <p:cNvPr id="137" name="Flowchart: Magnetic Disk 136"/>
            <p:cNvSpPr/>
            <p:nvPr/>
          </p:nvSpPr>
          <p:spPr>
            <a:xfrm rot="16200000">
              <a:off x="352006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490329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2</a:t>
              </a:r>
              <a:endParaRPr lang="en-US" sz="1600" dirty="0"/>
            </a:p>
          </p:txBody>
        </p:sp>
        <p:sp>
          <p:nvSpPr>
            <p:cNvPr id="139" name="Flowchart: Magnetic Disk 138"/>
            <p:cNvSpPr/>
            <p:nvPr/>
          </p:nvSpPr>
          <p:spPr>
            <a:xfrm rot="16200000">
              <a:off x="2924817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2895084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</a:t>
              </a:r>
              <a:endParaRPr lang="en-US" sz="1600" dirty="0"/>
            </a:p>
          </p:txBody>
        </p:sp>
        <p:sp>
          <p:nvSpPr>
            <p:cNvPr id="141" name="Flowchart: Magnetic Disk 140"/>
            <p:cNvSpPr/>
            <p:nvPr/>
          </p:nvSpPr>
          <p:spPr>
            <a:xfrm rot="16200000">
              <a:off x="226721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2237479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12</a:t>
              </a:r>
              <a:endParaRPr lang="en-US" sz="1600" dirty="0"/>
            </a:p>
          </p:txBody>
        </p:sp>
        <p:sp>
          <p:nvSpPr>
            <p:cNvPr id="143" name="Flowchart: Magnetic Disk 142"/>
            <p:cNvSpPr/>
            <p:nvPr/>
          </p:nvSpPr>
          <p:spPr>
            <a:xfrm rot="16200000">
              <a:off x="169291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663187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11</a:t>
              </a:r>
              <a:endParaRPr lang="en-US" sz="1600" dirty="0"/>
            </a:p>
          </p:txBody>
        </p:sp>
        <p:sp>
          <p:nvSpPr>
            <p:cNvPr id="145" name="Flowchart: Magnetic Disk 144"/>
            <p:cNvSpPr/>
            <p:nvPr/>
          </p:nvSpPr>
          <p:spPr>
            <a:xfrm rot="16200000">
              <a:off x="1035795" y="1989190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955645" y="2297669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10</a:t>
              </a:r>
              <a:endParaRPr lang="en-US" sz="1600" dirty="0"/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307018" y="53456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FY16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3909645" y="4547267"/>
            <a:ext cx="1051683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PDS200e </a:t>
            </a:r>
            <a:r>
              <a:rPr lang="en-US" sz="1200" dirty="0">
                <a:solidFill>
                  <a:srgbClr val="008000"/>
                </a:solidFill>
              </a:rPr>
              <a:t>EMI </a:t>
            </a:r>
            <a:r>
              <a:rPr lang="en-US" sz="1200" dirty="0" smtClean="0">
                <a:solidFill>
                  <a:srgbClr val="008000"/>
                </a:solidFill>
              </a:rPr>
              <a:t>Surveyor Kit</a:t>
            </a:r>
            <a:endParaRPr lang="en-US" sz="1200" dirty="0">
              <a:solidFill>
                <a:srgbClr val="008000"/>
              </a:solidFill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4993696" y="4864432"/>
            <a:ext cx="0" cy="48193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2323977" y="4075812"/>
            <a:ext cx="1464521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8000"/>
                </a:solidFill>
              </a:rPr>
              <a:t>Updated PDS100 Beta</a:t>
            </a:r>
            <a:endParaRPr lang="en-US" sz="1200" dirty="0">
              <a:solidFill>
                <a:srgbClr val="008000"/>
              </a:solidFill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3845112" y="4269300"/>
            <a:ext cx="0" cy="1044254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7738481" y="4228212"/>
            <a:ext cx="934364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8E00"/>
                </a:solidFill>
              </a:rPr>
              <a:t>PDS/DFA</a:t>
            </a:r>
          </a:p>
          <a:p>
            <a:pPr algn="ctr"/>
            <a:r>
              <a:rPr lang="en-US" sz="1000" dirty="0" smtClean="0">
                <a:solidFill>
                  <a:srgbClr val="008E00"/>
                </a:solidFill>
              </a:rPr>
              <a:t>New Platform</a:t>
            </a:r>
          </a:p>
          <a:p>
            <a:pPr algn="ctr"/>
            <a:r>
              <a:rPr lang="en-US" sz="1000" dirty="0" smtClean="0">
                <a:solidFill>
                  <a:srgbClr val="008E00"/>
                </a:solidFill>
              </a:rPr>
              <a:t>HW Prototype</a:t>
            </a:r>
            <a:endParaRPr lang="en-US" sz="1000" dirty="0">
              <a:solidFill>
                <a:srgbClr val="008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7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LCM-Series Engineering Development Plan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5800" y="1828800"/>
            <a:ext cx="1325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LCM II WL kit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662526" y="1828800"/>
            <a:ext cx="121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LCM500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696509" y="1153180"/>
            <a:ext cx="16519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Hardware</a:t>
            </a:r>
            <a:endParaRPr lang="en-US" sz="2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87080" y="1153180"/>
            <a:ext cx="15329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Software</a:t>
            </a:r>
            <a:endParaRPr lang="en-US" sz="2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257800" y="1752600"/>
            <a:ext cx="24384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LCM500 FW v 1.21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265707" y="2513457"/>
            <a:ext cx="2403176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LCM II FW</a:t>
            </a:r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(for WL kit)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4495800" y="762000"/>
            <a:ext cx="0" cy="49530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261556" y="3276600"/>
            <a:ext cx="1901244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LCMViewer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62" y="2143858"/>
            <a:ext cx="2809996" cy="227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7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 </a:t>
            </a:r>
            <a:r>
              <a:rPr lang="en-US" dirty="0" smtClean="0"/>
              <a:t>Status LCM-Series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0525" y="1066800"/>
            <a:ext cx="8296275" cy="49530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LCM Hardware</a:t>
            </a:r>
            <a:endParaRPr lang="en-US" sz="2000" dirty="0" smtClean="0">
              <a:solidFill>
                <a:srgbClr val="008000"/>
              </a:solidFill>
            </a:endParaRPr>
          </a:p>
          <a:p>
            <a:pPr lvl="1"/>
            <a:r>
              <a:rPr lang="en-US" sz="2000" dirty="0" smtClean="0">
                <a:solidFill>
                  <a:srgbClr val="008000"/>
                </a:solidFill>
              </a:rPr>
              <a:t>Product Update to support Sales</a:t>
            </a:r>
          </a:p>
          <a:p>
            <a:pPr lvl="2"/>
            <a:r>
              <a:rPr lang="en-US" sz="1800" dirty="0" smtClean="0">
                <a:solidFill>
                  <a:srgbClr val="008000"/>
                </a:solidFill>
              </a:rPr>
              <a:t>Firmware updates complete: v1.26</a:t>
            </a:r>
          </a:p>
          <a:p>
            <a:pPr lvl="2"/>
            <a:r>
              <a:rPr lang="en-US" sz="1800" dirty="0" smtClean="0">
                <a:solidFill>
                  <a:srgbClr val="008000"/>
                </a:solidFill>
              </a:rPr>
              <a:t>Hardware updates complete</a:t>
            </a:r>
          </a:p>
          <a:p>
            <a:pPr lvl="3"/>
            <a:r>
              <a:rPr lang="en-US" sz="1400" dirty="0" smtClean="0">
                <a:solidFill>
                  <a:srgbClr val="008000"/>
                </a:solidFill>
              </a:rPr>
              <a:t>15 units delivered in December ’15</a:t>
            </a:r>
          </a:p>
          <a:p>
            <a:pPr lvl="3"/>
            <a:r>
              <a:rPr lang="en-US" sz="1400" dirty="0" smtClean="0">
                <a:solidFill>
                  <a:srgbClr val="008000"/>
                </a:solidFill>
              </a:rPr>
              <a:t>25 units delivered in January ’16</a:t>
            </a:r>
          </a:p>
          <a:p>
            <a:pPr lvl="3"/>
            <a:r>
              <a:rPr lang="en-US" sz="1400" dirty="0" smtClean="0">
                <a:solidFill>
                  <a:srgbClr val="008000"/>
                </a:solidFill>
              </a:rPr>
              <a:t>Next 50 on order</a:t>
            </a:r>
            <a:endParaRPr lang="en-US" sz="1400" dirty="0" smtClean="0">
              <a:solidFill>
                <a:srgbClr val="C00000"/>
              </a:solidFill>
            </a:endParaRPr>
          </a:p>
          <a:p>
            <a:r>
              <a:rPr lang="en-US" sz="2400" dirty="0" smtClean="0">
                <a:solidFill>
                  <a:srgbClr val="008000"/>
                </a:solidFill>
              </a:rPr>
              <a:t>LCM </a:t>
            </a:r>
            <a:r>
              <a:rPr lang="en-US" sz="2400" dirty="0">
                <a:solidFill>
                  <a:srgbClr val="008000"/>
                </a:solidFill>
              </a:rPr>
              <a:t>Viewer </a:t>
            </a:r>
            <a:r>
              <a:rPr lang="en-US" sz="2400" dirty="0" smtClean="0">
                <a:solidFill>
                  <a:srgbClr val="008000"/>
                </a:solidFill>
              </a:rPr>
              <a:t>software</a:t>
            </a:r>
          </a:p>
          <a:p>
            <a:pPr lvl="1"/>
            <a:r>
              <a:rPr lang="en-US" sz="2000" dirty="0" smtClean="0">
                <a:solidFill>
                  <a:srgbClr val="008000"/>
                </a:solidFill>
              </a:rPr>
              <a:t>Version 2.0.0 (more bug fixes and enhancements) </a:t>
            </a:r>
          </a:p>
          <a:p>
            <a:pPr lvl="2"/>
            <a:r>
              <a:rPr lang="en-US" sz="1800" dirty="0" smtClean="0">
                <a:solidFill>
                  <a:srgbClr val="008000"/>
                </a:solidFill>
              </a:rPr>
              <a:t>Out of SQA and available 1 December ‘15 as Beta pending Solutions review of Release Note</a:t>
            </a:r>
          </a:p>
          <a:p>
            <a:pPr lvl="3"/>
            <a:r>
              <a:rPr lang="en-US" sz="1600" dirty="0" smtClean="0">
                <a:solidFill>
                  <a:srgbClr val="008000"/>
                </a:solidFill>
              </a:rPr>
              <a:t> Note: previously planned v1.1 release was rolled into v2.0 to reduce SQA impact</a:t>
            </a:r>
            <a:endParaRPr lang="en-US" sz="1600" dirty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26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FY2015/16: LCM-Series Development Plan 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1196185" y="2118574"/>
            <a:ext cx="7643015" cy="396026"/>
            <a:chOff x="738984" y="2270975"/>
            <a:chExt cx="7643015" cy="396026"/>
          </a:xfrm>
        </p:grpSpPr>
        <p:sp>
          <p:nvSpPr>
            <p:cNvPr id="42" name="Flowchart: Magnetic Disk 41"/>
            <p:cNvSpPr/>
            <p:nvPr/>
          </p:nvSpPr>
          <p:spPr>
            <a:xfrm rot="16200000">
              <a:off x="770418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674456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9</a:t>
              </a:r>
            </a:p>
          </p:txBody>
        </p:sp>
        <p:sp>
          <p:nvSpPr>
            <p:cNvPr id="68" name="Flowchart: Magnetic Disk 67"/>
            <p:cNvSpPr/>
            <p:nvPr/>
          </p:nvSpPr>
          <p:spPr>
            <a:xfrm rot="16200000">
              <a:off x="7047855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018123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8</a:t>
              </a:r>
              <a:endParaRPr lang="en-US" sz="1600" dirty="0"/>
            </a:p>
          </p:txBody>
        </p:sp>
        <p:sp>
          <p:nvSpPr>
            <p:cNvPr id="70" name="Flowchart: Magnetic Disk 69"/>
            <p:cNvSpPr/>
            <p:nvPr/>
          </p:nvSpPr>
          <p:spPr>
            <a:xfrm rot="16200000">
              <a:off x="647356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443831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7</a:t>
              </a:r>
            </a:p>
          </p:txBody>
        </p:sp>
        <p:sp>
          <p:nvSpPr>
            <p:cNvPr id="72" name="Flowchart: Magnetic Disk 71"/>
            <p:cNvSpPr/>
            <p:nvPr/>
          </p:nvSpPr>
          <p:spPr>
            <a:xfrm rot="16200000">
              <a:off x="589927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869539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6</a:t>
              </a:r>
              <a:endParaRPr lang="en-US" sz="1600" dirty="0"/>
            </a:p>
          </p:txBody>
        </p:sp>
        <p:sp>
          <p:nvSpPr>
            <p:cNvPr id="74" name="Flowchart: Magnetic Disk 73"/>
            <p:cNvSpPr/>
            <p:nvPr/>
          </p:nvSpPr>
          <p:spPr>
            <a:xfrm rot="16200000">
              <a:off x="5242938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213205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5</a:t>
              </a:r>
              <a:endParaRPr lang="en-US" sz="1600" dirty="0"/>
            </a:p>
          </p:txBody>
        </p:sp>
        <p:sp>
          <p:nvSpPr>
            <p:cNvPr id="76" name="Flowchart: Magnetic Disk 75"/>
            <p:cNvSpPr/>
            <p:nvPr/>
          </p:nvSpPr>
          <p:spPr>
            <a:xfrm rot="16200000">
              <a:off x="4668646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638913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4</a:t>
              </a:r>
              <a:endParaRPr lang="en-US" sz="1600" dirty="0"/>
            </a:p>
          </p:txBody>
        </p:sp>
        <p:sp>
          <p:nvSpPr>
            <p:cNvPr id="78" name="Flowchart: Magnetic Disk 77"/>
            <p:cNvSpPr/>
            <p:nvPr/>
          </p:nvSpPr>
          <p:spPr>
            <a:xfrm rot="16200000">
              <a:off x="409435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064621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3</a:t>
              </a:r>
            </a:p>
          </p:txBody>
        </p:sp>
        <p:sp>
          <p:nvSpPr>
            <p:cNvPr id="80" name="Flowchart: Magnetic Disk 79"/>
            <p:cNvSpPr/>
            <p:nvPr/>
          </p:nvSpPr>
          <p:spPr>
            <a:xfrm rot="16200000">
              <a:off x="352006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490329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2</a:t>
              </a:r>
              <a:endParaRPr lang="en-US" sz="1600" dirty="0"/>
            </a:p>
          </p:txBody>
        </p:sp>
        <p:sp>
          <p:nvSpPr>
            <p:cNvPr id="82" name="Flowchart: Magnetic Disk 81"/>
            <p:cNvSpPr/>
            <p:nvPr/>
          </p:nvSpPr>
          <p:spPr>
            <a:xfrm rot="16200000">
              <a:off x="2924817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895084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</a:t>
              </a:r>
              <a:endParaRPr lang="en-US" sz="1600" dirty="0"/>
            </a:p>
          </p:txBody>
        </p:sp>
        <p:sp>
          <p:nvSpPr>
            <p:cNvPr id="84" name="Flowchart: Magnetic Disk 83"/>
            <p:cNvSpPr/>
            <p:nvPr/>
          </p:nvSpPr>
          <p:spPr>
            <a:xfrm rot="16200000">
              <a:off x="226721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237479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12</a:t>
              </a:r>
              <a:endParaRPr lang="en-US" sz="1600" dirty="0"/>
            </a:p>
          </p:txBody>
        </p:sp>
        <p:sp>
          <p:nvSpPr>
            <p:cNvPr id="86" name="Flowchart: Magnetic Disk 85"/>
            <p:cNvSpPr/>
            <p:nvPr/>
          </p:nvSpPr>
          <p:spPr>
            <a:xfrm rot="16200000">
              <a:off x="169291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663187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11</a:t>
              </a:r>
              <a:endParaRPr lang="en-US" sz="1600" dirty="0"/>
            </a:p>
          </p:txBody>
        </p:sp>
        <p:sp>
          <p:nvSpPr>
            <p:cNvPr id="88" name="Flowchart: Magnetic Disk 87"/>
            <p:cNvSpPr/>
            <p:nvPr/>
          </p:nvSpPr>
          <p:spPr>
            <a:xfrm rot="16200000">
              <a:off x="1035795" y="1989190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955645" y="2297669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10</a:t>
              </a:r>
              <a:endParaRPr lang="en-US" sz="1600" dirty="0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304800" y="2095515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FY15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1119985" y="1511313"/>
            <a:ext cx="1663802" cy="408412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8000"/>
                </a:solidFill>
              </a:rPr>
              <a:t>Revised Roadmap LCM</a:t>
            </a:r>
          </a:p>
        </p:txBody>
      </p:sp>
      <p:cxnSp>
        <p:nvCxnSpPr>
          <p:cNvPr id="91" name="Straight Arrow Connector 90"/>
          <p:cNvCxnSpPr/>
          <p:nvPr/>
        </p:nvCxnSpPr>
        <p:spPr>
          <a:xfrm flipH="1">
            <a:off x="2837960" y="1540462"/>
            <a:ext cx="292" cy="55505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6796257" y="1447801"/>
            <a:ext cx="1736944" cy="47192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8000"/>
                </a:solidFill>
              </a:rPr>
              <a:t>Obsolescence Update for LCM500</a:t>
            </a:r>
          </a:p>
        </p:txBody>
      </p:sp>
      <p:cxnSp>
        <p:nvCxnSpPr>
          <p:cNvPr id="92" name="Straight Arrow Connector 91"/>
          <p:cNvCxnSpPr/>
          <p:nvPr/>
        </p:nvCxnSpPr>
        <p:spPr>
          <a:xfrm flipH="1">
            <a:off x="8610308" y="1511313"/>
            <a:ext cx="292" cy="55505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1119985" y="4871310"/>
            <a:ext cx="7643015" cy="396026"/>
            <a:chOff x="738984" y="2270975"/>
            <a:chExt cx="7643015" cy="396026"/>
          </a:xfrm>
        </p:grpSpPr>
        <p:sp>
          <p:nvSpPr>
            <p:cNvPr id="100" name="Flowchart: Magnetic Disk 99"/>
            <p:cNvSpPr/>
            <p:nvPr/>
          </p:nvSpPr>
          <p:spPr>
            <a:xfrm rot="16200000">
              <a:off x="770418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7674456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9</a:t>
              </a:r>
            </a:p>
          </p:txBody>
        </p:sp>
        <p:sp>
          <p:nvSpPr>
            <p:cNvPr id="102" name="Flowchart: Magnetic Disk 101"/>
            <p:cNvSpPr/>
            <p:nvPr/>
          </p:nvSpPr>
          <p:spPr>
            <a:xfrm rot="16200000">
              <a:off x="7047855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018123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8</a:t>
              </a:r>
              <a:endParaRPr lang="en-US" sz="1600" dirty="0"/>
            </a:p>
          </p:txBody>
        </p:sp>
        <p:sp>
          <p:nvSpPr>
            <p:cNvPr id="104" name="Flowchart: Magnetic Disk 103"/>
            <p:cNvSpPr/>
            <p:nvPr/>
          </p:nvSpPr>
          <p:spPr>
            <a:xfrm rot="16200000">
              <a:off x="647356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443831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7</a:t>
              </a:r>
            </a:p>
          </p:txBody>
        </p:sp>
        <p:sp>
          <p:nvSpPr>
            <p:cNvPr id="106" name="Flowchart: Magnetic Disk 105"/>
            <p:cNvSpPr/>
            <p:nvPr/>
          </p:nvSpPr>
          <p:spPr>
            <a:xfrm rot="16200000">
              <a:off x="589927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869539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6</a:t>
              </a:r>
              <a:endParaRPr lang="en-US" sz="1600" dirty="0"/>
            </a:p>
          </p:txBody>
        </p:sp>
        <p:sp>
          <p:nvSpPr>
            <p:cNvPr id="108" name="Flowchart: Magnetic Disk 107"/>
            <p:cNvSpPr/>
            <p:nvPr/>
          </p:nvSpPr>
          <p:spPr>
            <a:xfrm rot="16200000">
              <a:off x="5242938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213205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5</a:t>
              </a:r>
              <a:endParaRPr lang="en-US" sz="1600" dirty="0"/>
            </a:p>
          </p:txBody>
        </p:sp>
        <p:sp>
          <p:nvSpPr>
            <p:cNvPr id="110" name="Flowchart: Magnetic Disk 109"/>
            <p:cNvSpPr/>
            <p:nvPr/>
          </p:nvSpPr>
          <p:spPr>
            <a:xfrm rot="16200000">
              <a:off x="4668646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4638913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4</a:t>
              </a:r>
              <a:endParaRPr lang="en-US" sz="1600" dirty="0"/>
            </a:p>
          </p:txBody>
        </p:sp>
        <p:sp>
          <p:nvSpPr>
            <p:cNvPr id="112" name="Flowchart: Magnetic Disk 111"/>
            <p:cNvSpPr/>
            <p:nvPr/>
          </p:nvSpPr>
          <p:spPr>
            <a:xfrm rot="16200000">
              <a:off x="4094353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064621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3</a:t>
              </a:r>
            </a:p>
          </p:txBody>
        </p:sp>
        <p:sp>
          <p:nvSpPr>
            <p:cNvPr id="114" name="Flowchart: Magnetic Disk 113"/>
            <p:cNvSpPr/>
            <p:nvPr/>
          </p:nvSpPr>
          <p:spPr>
            <a:xfrm rot="16200000">
              <a:off x="352006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490329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2</a:t>
              </a:r>
              <a:endParaRPr lang="en-US" sz="1600" dirty="0"/>
            </a:p>
          </p:txBody>
        </p:sp>
        <p:sp>
          <p:nvSpPr>
            <p:cNvPr id="116" name="Flowchart: Magnetic Disk 115"/>
            <p:cNvSpPr/>
            <p:nvPr/>
          </p:nvSpPr>
          <p:spPr>
            <a:xfrm rot="16200000">
              <a:off x="2924817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895084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</a:t>
              </a:r>
              <a:endParaRPr lang="en-US" sz="1600" dirty="0"/>
            </a:p>
          </p:txBody>
        </p:sp>
        <p:sp>
          <p:nvSpPr>
            <p:cNvPr id="118" name="Flowchart: Magnetic Disk 117"/>
            <p:cNvSpPr/>
            <p:nvPr/>
          </p:nvSpPr>
          <p:spPr>
            <a:xfrm rot="16200000">
              <a:off x="2267211" y="1989189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237479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12</a:t>
              </a:r>
              <a:endParaRPr lang="en-US" sz="1600" dirty="0"/>
            </a:p>
          </p:txBody>
        </p:sp>
        <p:sp>
          <p:nvSpPr>
            <p:cNvPr id="120" name="Flowchart: Magnetic Disk 119"/>
            <p:cNvSpPr/>
            <p:nvPr/>
          </p:nvSpPr>
          <p:spPr>
            <a:xfrm rot="16200000">
              <a:off x="1692919" y="1989189"/>
              <a:ext cx="381000" cy="974621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663187" y="2270975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11</a:t>
              </a:r>
              <a:endParaRPr lang="en-US" sz="1600" dirty="0"/>
            </a:p>
          </p:txBody>
        </p:sp>
        <p:sp>
          <p:nvSpPr>
            <p:cNvPr id="122" name="Flowchart: Magnetic Disk 121"/>
            <p:cNvSpPr/>
            <p:nvPr/>
          </p:nvSpPr>
          <p:spPr>
            <a:xfrm rot="16200000">
              <a:off x="1035795" y="1989190"/>
              <a:ext cx="381000" cy="974621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955645" y="2297669"/>
              <a:ext cx="70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10</a:t>
              </a:r>
              <a:endParaRPr lang="en-US" sz="1600" dirty="0"/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152400" y="490983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FY16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838168" y="5617146"/>
            <a:ext cx="1222568" cy="47885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8000"/>
                </a:solidFill>
              </a:rPr>
              <a:t>LCM Viewer</a:t>
            </a:r>
            <a:endParaRPr lang="en-US" sz="1400" b="1" dirty="0">
              <a:solidFill>
                <a:srgbClr val="008000"/>
              </a:solidFill>
            </a:endParaRPr>
          </a:p>
          <a:p>
            <a:pPr algn="ctr"/>
            <a:r>
              <a:rPr lang="en-US" sz="1400" b="1" dirty="0" smtClean="0">
                <a:solidFill>
                  <a:srgbClr val="008000"/>
                </a:solidFill>
              </a:rPr>
              <a:t>V2.0.0</a:t>
            </a:r>
            <a:endParaRPr lang="en-US" sz="1400" b="1" dirty="0">
              <a:solidFill>
                <a:srgbClr val="008000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2103522" y="5279168"/>
            <a:ext cx="0" cy="51174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59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/>
          <p:nvPr/>
        </p:nvCxnSpPr>
        <p:spPr>
          <a:xfrm>
            <a:off x="4876800" y="762000"/>
            <a:ext cx="0" cy="51054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07863" y="914400"/>
            <a:ext cx="16519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Hardware</a:t>
            </a:r>
            <a:endParaRPr lang="en-US" sz="2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943600" y="880646"/>
            <a:ext cx="15329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Software</a:t>
            </a:r>
            <a:endParaRPr lang="en-US" sz="2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1441913"/>
            <a:ext cx="250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PD-Smart 19” Housing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88718" y="2725645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Basic PD Monitoring System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807281" y="4261313"/>
            <a:ext cx="1269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HV Systems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3245681" y="1430245"/>
            <a:ext cx="669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HFCT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829074" y="4249645"/>
            <a:ext cx="178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HV Control Unit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559881" y="2725645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Enhanced PD Monitoring System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715000" y="1600200"/>
            <a:ext cx="20574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PD-Smart</a:t>
            </a:r>
            <a:br>
              <a:rPr lang="en-US" sz="1600" b="1" dirty="0" smtClean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>DC, 0.1, 0.01 Hz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715000" y="2438400"/>
            <a:ext cx="20574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Reporting / Testing Software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1027" name="Picture 3" descr="\\filesrv01\server\development\4.xxx Systems\LDX\LDX-36 Pilsen_4.105\hardware\fotos\2011-08-05_Bilder IBN Tyco Pilzen\IMG00024-20110802-143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1081" y="4706845"/>
            <a:ext cx="1218259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685" y="3371976"/>
            <a:ext cx="1101626" cy="744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91" y="3364356"/>
            <a:ext cx="1101626" cy="744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999" y="2054659"/>
            <a:ext cx="677164" cy="470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5839" y="1963645"/>
            <a:ext cx="127893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64681" y="4630645"/>
            <a:ext cx="1714500" cy="1079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8002"/>
            <a:ext cx="7696200" cy="553998"/>
          </a:xfrm>
        </p:spPr>
        <p:txBody>
          <a:bodyPr/>
          <a:lstStyle/>
          <a:p>
            <a:r>
              <a:rPr lang="en-US" dirty="0" smtClean="0"/>
              <a:t>Lemke Product Engineering Support</a:t>
            </a:r>
            <a:endParaRPr lang="en-US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029200" y="3429000"/>
            <a:ext cx="3505200" cy="234464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R&amp;D Engineering continues to provide support to Doble Lemke customers, both internal and external.</a:t>
            </a:r>
          </a:p>
          <a:p>
            <a:r>
              <a:rPr lang="en-US" sz="1400" dirty="0" smtClean="0"/>
              <a:t>Lemke </a:t>
            </a:r>
            <a:r>
              <a:rPr lang="en-US" sz="1400" dirty="0"/>
              <a:t>products will be in Jira for issue </a:t>
            </a:r>
            <a:r>
              <a:rPr lang="en-US" sz="1400" dirty="0" smtClean="0"/>
              <a:t>reporting</a:t>
            </a:r>
          </a:p>
          <a:p>
            <a:r>
              <a:rPr lang="en-US" sz="1400" dirty="0"/>
              <a:t>PD-Smart: sustainability review in progress to </a:t>
            </a:r>
            <a:r>
              <a:rPr lang="en-US" sz="1400" dirty="0" smtClean="0"/>
              <a:t>allow</a:t>
            </a:r>
          </a:p>
          <a:p>
            <a:pPr lvl="1"/>
            <a:r>
              <a:rPr lang="en-US" sz="1200" dirty="0" smtClean="0"/>
              <a:t>continued </a:t>
            </a:r>
            <a:r>
              <a:rPr lang="en-US" sz="1200" dirty="0"/>
              <a:t>production </a:t>
            </a:r>
            <a:endParaRPr lang="en-US" sz="1200" dirty="0" smtClean="0"/>
          </a:p>
          <a:p>
            <a:pPr lvl="1"/>
            <a:r>
              <a:rPr lang="en-US" sz="1200" dirty="0" smtClean="0"/>
              <a:t>fix or mitigate </a:t>
            </a:r>
            <a:r>
              <a:rPr lang="en-US" sz="1200" dirty="0"/>
              <a:t>persistent hardware problems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4876800" y="3200401"/>
            <a:ext cx="3657600" cy="1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59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 </a:t>
            </a:r>
            <a:r>
              <a:rPr lang="en-US" dirty="0" smtClean="0"/>
              <a:t>Lemke Support Status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6725" y="990600"/>
            <a:ext cx="8296275" cy="5257800"/>
          </a:xfrm>
          <a:solidFill>
            <a:schemeClr val="bg1">
              <a:lumMod val="7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PD-Smart</a:t>
            </a:r>
          </a:p>
          <a:p>
            <a:pPr lvl="1"/>
            <a:r>
              <a:rPr lang="en-US" sz="1800" dirty="0" smtClean="0">
                <a:solidFill>
                  <a:srgbClr val="7030A0"/>
                </a:solidFill>
              </a:rPr>
              <a:t>Undergoing review and redesign as required</a:t>
            </a:r>
          </a:p>
          <a:p>
            <a:pPr lvl="2"/>
            <a:r>
              <a:rPr lang="en-US" sz="1600" dirty="0">
                <a:solidFill>
                  <a:srgbClr val="7030A0"/>
                </a:solidFill>
              </a:rPr>
              <a:t>T</a:t>
            </a:r>
            <a:r>
              <a:rPr lang="en-US" sz="1600" dirty="0" smtClean="0">
                <a:solidFill>
                  <a:srgbClr val="7030A0"/>
                </a:solidFill>
              </a:rPr>
              <a:t>o produce more units</a:t>
            </a:r>
          </a:p>
          <a:p>
            <a:pPr lvl="2"/>
            <a:r>
              <a:rPr lang="en-US" sz="1600" dirty="0" smtClean="0">
                <a:solidFill>
                  <a:srgbClr val="7030A0"/>
                </a:solidFill>
              </a:rPr>
              <a:t>To resolve issues in existing stock</a:t>
            </a:r>
          </a:p>
          <a:p>
            <a:pPr lvl="1"/>
            <a:r>
              <a:rPr lang="en-US" sz="1800" dirty="0" smtClean="0">
                <a:solidFill>
                  <a:srgbClr val="7030A0"/>
                </a:solidFill>
              </a:rPr>
              <a:t>Engineering worked with Operations to generate units for delivery</a:t>
            </a:r>
          </a:p>
          <a:p>
            <a:pPr lvl="1"/>
            <a:r>
              <a:rPr lang="en-US" sz="1800" dirty="0" smtClean="0">
                <a:solidFill>
                  <a:srgbClr val="7030A0"/>
                </a:solidFill>
              </a:rPr>
              <a:t>Attempting to reverse-engineer some aspects of UHF option card to allow manufacture and test</a:t>
            </a:r>
          </a:p>
          <a:p>
            <a:r>
              <a:rPr lang="en-US" sz="1800" b="1" dirty="0" smtClean="0">
                <a:solidFill>
                  <a:srgbClr val="008000"/>
                </a:solidFill>
              </a:rPr>
              <a:t>LDM-6/3</a:t>
            </a:r>
          </a:p>
          <a:p>
            <a:pPr lvl="1"/>
            <a:r>
              <a:rPr lang="en-US" sz="1800" dirty="0" smtClean="0">
                <a:solidFill>
                  <a:srgbClr val="008000"/>
                </a:solidFill>
              </a:rPr>
              <a:t>Reviewing documentation to allow for new production</a:t>
            </a:r>
          </a:p>
          <a:p>
            <a:pPr lvl="2"/>
            <a:r>
              <a:rPr lang="en-US" sz="1600" dirty="0" smtClean="0">
                <a:solidFill>
                  <a:srgbClr val="008000"/>
                </a:solidFill>
              </a:rPr>
              <a:t>Includes bushing tap adapters</a:t>
            </a:r>
          </a:p>
          <a:p>
            <a:pPr lvl="2"/>
            <a:r>
              <a:rPr lang="en-US" sz="1600" dirty="0" smtClean="0">
                <a:solidFill>
                  <a:srgbClr val="008000"/>
                </a:solidFill>
              </a:rPr>
              <a:t>Made mechanical </a:t>
            </a:r>
            <a:r>
              <a:rPr lang="en-US" sz="1600" dirty="0">
                <a:solidFill>
                  <a:srgbClr val="008000"/>
                </a:solidFill>
              </a:rPr>
              <a:t>design mods </a:t>
            </a:r>
            <a:r>
              <a:rPr lang="en-US" sz="1600" dirty="0" smtClean="0">
                <a:solidFill>
                  <a:srgbClr val="008000"/>
                </a:solidFill>
              </a:rPr>
              <a:t>to ease procurement in the U.S</a:t>
            </a:r>
            <a:r>
              <a:rPr lang="en-US" sz="1600" b="1" dirty="0" smtClean="0">
                <a:solidFill>
                  <a:srgbClr val="008000"/>
                </a:solidFill>
              </a:rPr>
              <a:t>.</a:t>
            </a:r>
            <a:endParaRPr lang="en-US" sz="1600" b="1" dirty="0">
              <a:solidFill>
                <a:srgbClr val="008000"/>
              </a:solidFill>
            </a:endParaRPr>
          </a:p>
          <a:p>
            <a:pPr lvl="1"/>
            <a:r>
              <a:rPr lang="en-US" sz="1800" dirty="0" smtClean="0">
                <a:solidFill>
                  <a:srgbClr val="008000"/>
                </a:solidFill>
              </a:rPr>
              <a:t>Needed in support of orders</a:t>
            </a:r>
          </a:p>
          <a:p>
            <a:pPr lvl="2"/>
            <a:r>
              <a:rPr lang="en-US" sz="1600" dirty="0" smtClean="0">
                <a:solidFill>
                  <a:srgbClr val="008000"/>
                </a:solidFill>
              </a:rPr>
              <a:t>PT </a:t>
            </a:r>
            <a:r>
              <a:rPr lang="en-US" sz="1600" dirty="0" err="1" smtClean="0">
                <a:solidFill>
                  <a:srgbClr val="008000"/>
                </a:solidFill>
              </a:rPr>
              <a:t>Jalamas</a:t>
            </a:r>
            <a:r>
              <a:rPr lang="en-US" sz="1600" dirty="0" smtClean="0">
                <a:solidFill>
                  <a:srgbClr val="008000"/>
                </a:solidFill>
              </a:rPr>
              <a:t> – need three full sets, plus new adapter design</a:t>
            </a:r>
          </a:p>
          <a:p>
            <a:pPr lvl="2"/>
            <a:r>
              <a:rPr lang="en-US" sz="1600" dirty="0" smtClean="0">
                <a:solidFill>
                  <a:srgbClr val="008000"/>
                </a:solidFill>
              </a:rPr>
              <a:t>Adapter design and fabrication completed, and three LDM-6/3 units assembled and tested</a:t>
            </a:r>
          </a:p>
          <a:p>
            <a:pPr lvl="3"/>
            <a:r>
              <a:rPr lang="en-US" sz="1400" dirty="0" smtClean="0">
                <a:solidFill>
                  <a:srgbClr val="008000"/>
                </a:solidFill>
              </a:rPr>
              <a:t>Shipped in November</a:t>
            </a:r>
          </a:p>
          <a:p>
            <a:pPr lvl="2"/>
            <a:r>
              <a:rPr lang="en-US" sz="1600" dirty="0" err="1" smtClean="0">
                <a:solidFill>
                  <a:srgbClr val="008000"/>
                </a:solidFill>
              </a:rPr>
              <a:t>Prescon</a:t>
            </a:r>
            <a:r>
              <a:rPr lang="en-US" sz="1600" dirty="0" smtClean="0">
                <a:solidFill>
                  <a:srgbClr val="008000"/>
                </a:solidFill>
              </a:rPr>
              <a:t> Power Solutions (Pakistan) – need adapters-only, to fit replacement bushings</a:t>
            </a:r>
          </a:p>
          <a:p>
            <a:pPr lvl="3"/>
            <a:r>
              <a:rPr lang="en-US" sz="1400" dirty="0" smtClean="0">
                <a:solidFill>
                  <a:srgbClr val="008000"/>
                </a:solidFill>
              </a:rPr>
              <a:t>Customer is returning existing adapters for conversion to different thread size</a:t>
            </a:r>
          </a:p>
          <a:p>
            <a:pPr lvl="3"/>
            <a:r>
              <a:rPr lang="en-US" sz="1400" dirty="0" smtClean="0">
                <a:solidFill>
                  <a:srgbClr val="008000"/>
                </a:solidFill>
              </a:rPr>
              <a:t>PO received and return of adapters is in progress</a:t>
            </a:r>
          </a:p>
          <a:p>
            <a:pPr lvl="1"/>
            <a:endParaRPr lang="en-US" sz="1600" b="1" dirty="0" smtClean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sz="2200" dirty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1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SQA and Documentation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sz="1800" dirty="0">
                <a:hlinkClick r:id="rId3" action="ppaction://hlinksldjump"/>
              </a:rPr>
              <a:t>Return to Table of Contents</a:t>
            </a:r>
            <a:endParaRPr lang="en-US" sz="1800" dirty="0"/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Engineering Development </a:t>
            </a:r>
            <a:r>
              <a:rPr lang="en-US" sz="2400" dirty="0" smtClean="0"/>
              <a:t>Plan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88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June 8</a:t>
            </a:r>
            <a:r>
              <a:rPr lang="en-US" b="1" baseline="30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</a:t>
            </a:r>
            <a:r>
              <a:rPr lang="en-US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,2016				</a:t>
            </a:r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  <a:r>
              <a:rPr lang="en-US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QA Projects</a:t>
            </a:r>
            <a:endParaRPr lang="en-US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170"/>
            <a:ext cx="9129698" cy="342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5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June 8</a:t>
            </a:r>
            <a:r>
              <a:rPr lang="en-US" b="1" baseline="30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</a:t>
            </a:r>
            <a:r>
              <a:rPr lang="en-US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,2016</a:t>
            </a:r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				</a:t>
            </a:r>
            <a:r>
              <a:rPr lang="en-US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SQA </a:t>
            </a:r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Projects</a:t>
            </a:r>
          </a:p>
        </p:txBody>
      </p:sp>
      <p:graphicFrame>
        <p:nvGraphicFramePr>
          <p:cNvPr id="6" name="Content Placeholder 5" descr="Basic Chevron Process" title="SmartArt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0" y="1527175"/>
          <a:ext cx="90201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June 8</a:t>
            </a:r>
            <a:r>
              <a:rPr lang="en-US" b="1" baseline="30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</a:t>
            </a:r>
            <a:r>
              <a:rPr lang="en-US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,2016</a:t>
            </a:r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		</a:t>
            </a:r>
            <a:r>
              <a:rPr lang="en-US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Technical Documentation</a:t>
            </a:r>
            <a:endParaRPr lang="en-US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6" name="Content Placeholder 5" descr="Basic Chevron Process" title="SmartArt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0" y="1527175"/>
          <a:ext cx="9020175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49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ernal_Sensitive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Internal_Sensitive_Template</Template>
  <TotalTime>51217</TotalTime>
  <Words>9337</Words>
  <Application>Microsoft Office PowerPoint</Application>
  <PresentationFormat>On-screen Show (4:3)</PresentationFormat>
  <Paragraphs>1972</Paragraphs>
  <Slides>103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8" baseType="lpstr">
      <vt:lpstr>Arial</vt:lpstr>
      <vt:lpstr>Arial Narrow</vt:lpstr>
      <vt:lpstr>Calibri</vt:lpstr>
      <vt:lpstr>Wingdings</vt:lpstr>
      <vt:lpstr>Internal_Sensitive_Template</vt:lpstr>
      <vt:lpstr>Engineering Dashboard</vt:lpstr>
      <vt:lpstr>The Executive View</vt:lpstr>
      <vt:lpstr>Table of Contents</vt:lpstr>
      <vt:lpstr>M-Series</vt:lpstr>
      <vt:lpstr>M-Series Engineering Development Plans</vt:lpstr>
      <vt:lpstr>M7100 Industrial Design</vt:lpstr>
      <vt:lpstr>M7 Initial Release Summary</vt:lpstr>
      <vt:lpstr>M7 Engineering Status – May 2016</vt:lpstr>
      <vt:lpstr>M7 Engineering Status – May 2016 </vt:lpstr>
      <vt:lpstr>M7 Engineering Status – May 2016</vt:lpstr>
      <vt:lpstr>M7 Engineering Status </vt:lpstr>
      <vt:lpstr>M7 Engineering Status </vt:lpstr>
      <vt:lpstr>Protection Systems</vt:lpstr>
      <vt:lpstr>F-Series Engineering Development Plan</vt:lpstr>
      <vt:lpstr>June 8th Status F-Series</vt:lpstr>
      <vt:lpstr>June 8th Status F-Series</vt:lpstr>
      <vt:lpstr>June 8th Status F-Series</vt:lpstr>
      <vt:lpstr>June 8th Status F-Series</vt:lpstr>
      <vt:lpstr>June 8th Status F-Series</vt:lpstr>
      <vt:lpstr>June 8th Status F-Series</vt:lpstr>
      <vt:lpstr>June 8th Status F-Series</vt:lpstr>
      <vt:lpstr>FY2015: F-Series Development Plan</vt:lpstr>
      <vt:lpstr>FY2016: F-Series Development Plan</vt:lpstr>
      <vt:lpstr>ARMS</vt:lpstr>
      <vt:lpstr>May dobleARMS™ Status (3.13)</vt:lpstr>
      <vt:lpstr>May dobleARMS™ Status (3.14)</vt:lpstr>
      <vt:lpstr>May dobleARMS™ Status (3.15)</vt:lpstr>
      <vt:lpstr>May dobleARMS™ Status (Calpine)</vt:lpstr>
      <vt:lpstr>May dobleARMS™ Status (SDG&amp;E)</vt:lpstr>
      <vt:lpstr>May dobleARMS™ Status (TAESA)</vt:lpstr>
      <vt:lpstr>May dobleARMS™ Status (S&amp;C)</vt:lpstr>
      <vt:lpstr>May dobleARMS™ Status (Austin)</vt:lpstr>
      <vt:lpstr>May dobleARMS™ Status (TVA)</vt:lpstr>
      <vt:lpstr>May dobleARMS™ Status (NG)</vt:lpstr>
      <vt:lpstr>May dobleARMS™ Status (CFE)</vt:lpstr>
      <vt:lpstr>May dobleARMS™ Status (PEPCO)</vt:lpstr>
      <vt:lpstr>May dobleARMS™ Status (Additional Opportunities)</vt:lpstr>
      <vt:lpstr>FY2016 dobleARMS™ Development Plan</vt:lpstr>
      <vt:lpstr>dobleSYNC Forms</vt:lpstr>
      <vt:lpstr>May dobleSYNC Forms™ Status</vt:lpstr>
      <vt:lpstr>FY2016 dobleSYNC Forms™ Development Plan</vt:lpstr>
      <vt:lpstr>DTAWeb</vt:lpstr>
      <vt:lpstr>May DTAWeb Status</vt:lpstr>
      <vt:lpstr>FY2016 DTAWeb Development Plan</vt:lpstr>
      <vt:lpstr>DUC Enterprise</vt:lpstr>
      <vt:lpstr>DUC/DUC-Enterprise Development Plan</vt:lpstr>
      <vt:lpstr>May DUC Enterprise™ (Eversource – Pilot 2)</vt:lpstr>
      <vt:lpstr>May DUC Enterprise™ (TVA)</vt:lpstr>
      <vt:lpstr>May DUC Enterprise™ (National Grid)</vt:lpstr>
      <vt:lpstr>May DUC Enterprise™ (Additional Opportunities)</vt:lpstr>
      <vt:lpstr>FY2016 DUC Enterprise™ Development Plan</vt:lpstr>
      <vt:lpstr>Datacenter </vt:lpstr>
      <vt:lpstr> Datacenter Security</vt:lpstr>
      <vt:lpstr> Datacenter Architecture</vt:lpstr>
      <vt:lpstr> Datacenter Block Diagram </vt:lpstr>
      <vt:lpstr> Datacenter Hardware Configuration </vt:lpstr>
      <vt:lpstr>Datacenter NOC Systems</vt:lpstr>
      <vt:lpstr>Datacenter NOC Systems</vt:lpstr>
      <vt:lpstr>Datacenter NOC Systems</vt:lpstr>
      <vt:lpstr>May Datacenter™ Status</vt:lpstr>
      <vt:lpstr>May Datacenter™ Status</vt:lpstr>
      <vt:lpstr>May Datacenter™ Status</vt:lpstr>
      <vt:lpstr>May Datacenter™ Status</vt:lpstr>
      <vt:lpstr>dobleARMS TM Simplivity Synchronized Server Solution</vt:lpstr>
      <vt:lpstr>FY2016 Datacenter Plan</vt:lpstr>
      <vt:lpstr>FY2016 Datacenter Plan</vt:lpstr>
      <vt:lpstr>Innovation Center for  Online Systems</vt:lpstr>
      <vt:lpstr>Intelligent Diagnostic Devices (IDD)</vt:lpstr>
      <vt:lpstr>doblePRIME System Architecture</vt:lpstr>
      <vt:lpstr>May doblePrime Family Status</vt:lpstr>
      <vt:lpstr>May doblePrime Family Status (cont.)</vt:lpstr>
      <vt:lpstr>May doblePrime Family Status (cont.)</vt:lpstr>
      <vt:lpstr>May doblePrime Family Status (cont.)</vt:lpstr>
      <vt:lpstr>May doblePrime Family Status (cont.)</vt:lpstr>
      <vt:lpstr>May - Other Prime Projects</vt:lpstr>
      <vt:lpstr>May - Other Prime Projects</vt:lpstr>
      <vt:lpstr>May IDD (Legacy) Status</vt:lpstr>
      <vt:lpstr>May IDD (Legacy) Status – cont.</vt:lpstr>
      <vt:lpstr>May IDD Family Status – cont.</vt:lpstr>
      <vt:lpstr>FY2015 Prime Platform Development Plan</vt:lpstr>
      <vt:lpstr>FY2016 Prime Platform Development Plan</vt:lpstr>
      <vt:lpstr>FY2017 Prime Platform Development Plan</vt:lpstr>
      <vt:lpstr>DFA-Series Engineering Development Plans</vt:lpstr>
      <vt:lpstr>May Status DFA-Series</vt:lpstr>
      <vt:lpstr>FY2015/16: DFA-Series Development Plan</vt:lpstr>
      <vt:lpstr>PDS-Series Engineering Development Plan</vt:lpstr>
      <vt:lpstr>May Status PDS-Series</vt:lpstr>
      <vt:lpstr>May Status PDS-Series (cont.)</vt:lpstr>
      <vt:lpstr>May Status PDS-Series (cont.)</vt:lpstr>
      <vt:lpstr>FY2015/16: PDS-Series Development Plan</vt:lpstr>
      <vt:lpstr>LCM-Series Engineering Development Plan</vt:lpstr>
      <vt:lpstr>May Status LCM-Series</vt:lpstr>
      <vt:lpstr>FY2015/16: LCM-Series Development Plan </vt:lpstr>
      <vt:lpstr>Lemke Product Engineering Support</vt:lpstr>
      <vt:lpstr>May Lemke Support Status</vt:lpstr>
      <vt:lpstr>SQA and Documentation</vt:lpstr>
      <vt:lpstr>June 8th,2016    SQA Projects</vt:lpstr>
      <vt:lpstr>June 8th,2016     SQA Projects</vt:lpstr>
      <vt:lpstr>June 8th,2016   Technical Documentation</vt:lpstr>
      <vt:lpstr>DGA Projects</vt:lpstr>
      <vt:lpstr>Dissolved Gas Analyzers (DGA)</vt:lpstr>
      <vt:lpstr>June 8th Status - Delphi Portable</vt:lpstr>
      <vt:lpstr>June 8th Status - Delphi Portable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Warranty Repair</dc:title>
  <dc:creator>Johnson, Jerry</dc:creator>
  <cp:lastModifiedBy>Ryan, Rob</cp:lastModifiedBy>
  <cp:revision>491</cp:revision>
  <cp:lastPrinted>2014-03-18T12:12:07Z</cp:lastPrinted>
  <dcterms:created xsi:type="dcterms:W3CDTF">2012-11-08T14:41:52Z</dcterms:created>
  <dcterms:modified xsi:type="dcterms:W3CDTF">2016-06-09T11:32:52Z</dcterms:modified>
</cp:coreProperties>
</file>